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handoutMasterIdLst>
    <p:handoutMasterId r:id="rId37"/>
  </p:handoutMasterIdLst>
  <p:sldIdLst>
    <p:sldId id="285" r:id="rId2"/>
    <p:sldId id="258" r:id="rId3"/>
    <p:sldId id="259" r:id="rId4"/>
    <p:sldId id="260" r:id="rId5"/>
    <p:sldId id="261" r:id="rId6"/>
    <p:sldId id="286" r:id="rId7"/>
    <p:sldId id="262" r:id="rId8"/>
    <p:sldId id="263" r:id="rId9"/>
    <p:sldId id="292" r:id="rId10"/>
    <p:sldId id="293" r:id="rId11"/>
    <p:sldId id="294" r:id="rId12"/>
    <p:sldId id="295" r:id="rId13"/>
    <p:sldId id="296" r:id="rId14"/>
    <p:sldId id="264" r:id="rId15"/>
    <p:sldId id="289" r:id="rId16"/>
    <p:sldId id="290" r:id="rId17"/>
    <p:sldId id="291" r:id="rId18"/>
    <p:sldId id="268" r:id="rId19"/>
    <p:sldId id="269" r:id="rId20"/>
    <p:sldId id="270" r:id="rId21"/>
    <p:sldId id="271" r:id="rId22"/>
    <p:sldId id="272" r:id="rId23"/>
    <p:sldId id="273" r:id="rId24"/>
    <p:sldId id="274" r:id="rId25"/>
    <p:sldId id="275" r:id="rId26"/>
    <p:sldId id="288" r:id="rId27"/>
    <p:sldId id="287" r:id="rId28"/>
    <p:sldId id="278" r:id="rId29"/>
    <p:sldId id="279" r:id="rId30"/>
    <p:sldId id="280" r:id="rId31"/>
    <p:sldId id="281" r:id="rId32"/>
    <p:sldId id="282" r:id="rId33"/>
    <p:sldId id="283" r:id="rId34"/>
    <p:sldId id="284" r:id="rId35"/>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528" autoAdjust="0"/>
  </p:normalViewPr>
  <p:slideViewPr>
    <p:cSldViewPr>
      <p:cViewPr varScale="1">
        <p:scale>
          <a:sx n="58" d="100"/>
          <a:sy n="58" d="100"/>
        </p:scale>
        <p:origin x="1470"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31C7DF8-C842-4D05-A341-8DF60E008731}" type="datetimeFigureOut">
              <a:rPr lang="en-US"/>
              <a:pPr>
                <a:defRPr/>
              </a:pPr>
              <a:t>12/6/2017</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27D6C96-56F1-4440-834D-66645E8EF110}" type="slidenum">
              <a:rPr lang="en-US"/>
              <a:pPr>
                <a:defRPr/>
              </a:pPr>
              <a:t>‹#›</a:t>
            </a:fld>
            <a:endParaRPr lang="en-US"/>
          </a:p>
        </p:txBody>
      </p:sp>
    </p:spTree>
    <p:extLst>
      <p:ext uri="{BB962C8B-B14F-4D97-AF65-F5344CB8AC3E}">
        <p14:creationId xmlns:p14="http://schemas.microsoft.com/office/powerpoint/2010/main" val="365926833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FA21FF2-8B89-4F3A-A04D-CC69EA2CEE19}" type="datetimeFigureOut">
              <a:rPr lang="en-US"/>
              <a:pPr>
                <a:defRPr/>
              </a:pPr>
              <a:t>12/6/2017</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3C606CD-8740-4273-925C-8A6CF8FFC4D9}" type="slidenum">
              <a:rPr lang="en-US"/>
              <a:pPr>
                <a:defRPr/>
              </a:pPr>
              <a:t>‹#›</a:t>
            </a:fld>
            <a:endParaRPr lang="en-US"/>
          </a:p>
        </p:txBody>
      </p:sp>
    </p:spTree>
    <p:extLst>
      <p:ext uri="{BB962C8B-B14F-4D97-AF65-F5344CB8AC3E}">
        <p14:creationId xmlns:p14="http://schemas.microsoft.com/office/powerpoint/2010/main" val="197109634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a:t>
            </a:r>
            <a:r>
              <a:rPr lang="en-US" altLang="en-US" dirty="0" err="1" smtClean="0"/>
              <a:t>Fecha</a:t>
            </a:r>
            <a:r>
              <a:rPr lang="en-US" altLang="en-US" dirty="0" smtClean="0"/>
              <a:t> de la </a:t>
            </a:r>
            <a:r>
              <a:rPr lang="en-US" altLang="en-US" dirty="0" err="1" smtClean="0"/>
              <a:t>creación</a:t>
            </a:r>
            <a:r>
              <a:rPr lang="en-US" altLang="en-US" dirty="0" smtClean="0"/>
              <a:t> o la </a:t>
            </a:r>
            <a:r>
              <a:rPr lang="en-US" altLang="en-US" dirty="0" err="1" smtClean="0"/>
              <a:t>última</a:t>
            </a:r>
            <a:r>
              <a:rPr lang="en-US" altLang="en-US" dirty="0" smtClean="0"/>
              <a:t> </a:t>
            </a:r>
            <a:r>
              <a:rPr lang="en-US" altLang="en-US" dirty="0" err="1" smtClean="0"/>
              <a:t>revisión</a:t>
            </a:r>
            <a:r>
              <a:rPr lang="en-US" altLang="en-US" dirty="0" smtClean="0"/>
              <a:t> de la </a:t>
            </a:r>
            <a:r>
              <a:rPr lang="en-US" altLang="en-US" dirty="0" err="1" smtClean="0"/>
              <a:t>diapositiva</a:t>
            </a:r>
            <a:r>
              <a:rPr lang="en-US" altLang="en-US" dirty="0" smtClean="0"/>
              <a:t> dada </a:t>
            </a:r>
            <a:r>
              <a:rPr lang="en-US" altLang="en-US" dirty="0" err="1" smtClean="0"/>
              <a:t>encima</a:t>
            </a:r>
            <a:r>
              <a:rPr lang="en-US" altLang="en-US" dirty="0" smtClean="0"/>
              <a:t> de </a:t>
            </a:r>
            <a:r>
              <a:rPr lang="en-US" altLang="en-US" dirty="0" err="1" smtClean="0"/>
              <a:t>las</a:t>
            </a:r>
            <a:r>
              <a:rPr lang="en-US" altLang="en-US" dirty="0" smtClean="0"/>
              <a:t> </a:t>
            </a:r>
            <a:r>
              <a:rPr lang="en-US" altLang="en-US" dirty="0" err="1" smtClean="0"/>
              <a:t>notas</a:t>
            </a:r>
            <a:r>
              <a:rPr lang="en-US" altLang="en-US" dirty="0" smtClean="0"/>
              <a:t> de </a:t>
            </a:r>
            <a:r>
              <a:rPr lang="en-US" altLang="en-US" dirty="0" err="1" smtClean="0"/>
              <a:t>cada</a:t>
            </a:r>
            <a:r>
              <a:rPr lang="en-US" altLang="en-US" dirty="0" smtClean="0"/>
              <a:t> </a:t>
            </a:r>
            <a:r>
              <a:rPr lang="en-US" altLang="en-US" dirty="0" err="1" smtClean="0"/>
              <a:t>diapositiva</a:t>
            </a:r>
            <a:r>
              <a:rPr lang="en-US" altLang="en-US" dirty="0" smtClean="0"/>
              <a:t>)</a:t>
            </a:r>
          </a:p>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F3C606CD-8740-4273-925C-8A6CF8FFC4D9}" type="slidenum">
              <a:rPr lang="en-US" smtClean="0"/>
              <a:pPr>
                <a:defRPr/>
              </a:pPr>
              <a:t>1</a:t>
            </a:fld>
            <a:endParaRPr lang="en-US"/>
          </a:p>
        </p:txBody>
      </p:sp>
    </p:spTree>
    <p:extLst>
      <p:ext uri="{BB962C8B-B14F-4D97-AF65-F5344CB8AC3E}">
        <p14:creationId xmlns:p14="http://schemas.microsoft.com/office/powerpoint/2010/main" val="1872693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n-US" dirty="0" smtClean="0"/>
              <a:t>1 mayo 2013</a:t>
            </a:r>
          </a:p>
          <a:p>
            <a:pPr eaLnBrk="1" hangingPunct="1">
              <a:spcBef>
                <a:spcPct val="0"/>
              </a:spcBef>
            </a:pPr>
            <a:r>
              <a:rPr lang="es-ES" altLang="en-US" dirty="0" smtClean="0"/>
              <a:t>Las preguntas sobre asuntos discutidos durante el taller.  Preguntas después de hoy: póngase en contacto con las personas adecuadas: instructores, revisores, coordinador o el equipo de COIN.</a:t>
            </a:r>
            <a:br>
              <a:rPr lang="es-ES" altLang="en-US" dirty="0" smtClean="0"/>
            </a:br>
            <a:r>
              <a:rPr lang="es-ES" altLang="en-US" dirty="0" smtClean="0"/>
              <a:t/>
            </a:r>
            <a:br>
              <a:rPr lang="es-ES" altLang="en-US" dirty="0" smtClean="0"/>
            </a:br>
            <a:r>
              <a:rPr lang="es-ES" altLang="en-US" dirty="0" smtClean="0"/>
              <a:t>¿Quién es la persona adecuada para contactar con consultas sobre </a:t>
            </a:r>
            <a:r>
              <a:rPr lang="es-ES" altLang="en-US" dirty="0" err="1" smtClean="0"/>
              <a:t>RANs</a:t>
            </a:r>
            <a:r>
              <a:rPr lang="es-ES" altLang="en-US" dirty="0" smtClean="0"/>
              <a:t> después de ser declarado independiente? Preferiblemente escriba a naco@loc.gov  -  sin embargo, también se puede consultar su ex-revisor.</a:t>
            </a:r>
            <a:r>
              <a:rPr lang="en-US" altLang="en-US" dirty="0" smtClean="0"/>
              <a:t> </a:t>
            </a:r>
            <a:endParaRPr lang="en-US" altLang="en-US" dirty="0" smtClean="0">
              <a:latin typeface="Arial" charset="0"/>
            </a:endParaRPr>
          </a:p>
        </p:txBody>
      </p:sp>
      <p:sp>
        <p:nvSpPr>
          <p:cNvPr id="1741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El PCC ofrece: formación, documentación, asesoramiento de PSD.</a:t>
            </a:r>
            <a:br>
              <a:rPr lang="es-ES" altLang="en-US" dirty="0" smtClean="0"/>
            </a:br>
            <a:r>
              <a:rPr lang="es-ES" altLang="en-US" dirty="0" smtClean="0"/>
              <a:t>La División PSD está disponible para todos, pero por favor trate de trabajar primeramente con su enlace de NACO. (En general el personal de PSD está muy ocupado con el desarrollo y mantenimiento de la documentación para el RDA </a:t>
            </a:r>
            <a:r>
              <a:rPr lang="es-ES" altLang="en-US" dirty="0" err="1" smtClean="0"/>
              <a:t>Toolkit</a:t>
            </a:r>
            <a:r>
              <a:rPr lang="es-ES" altLang="en-US" dirty="0" smtClean="0"/>
              <a:t>, etc.)</a:t>
            </a:r>
            <a:br>
              <a:rPr lang="es-ES" altLang="en-US" dirty="0" smtClean="0"/>
            </a:br>
            <a:r>
              <a:rPr lang="es-ES" altLang="en-US" dirty="0" smtClean="0"/>
              <a:t>Las autorizaciones para ingresar registros de NACO provienen de las redes bibliográficas en E.U.A. (OCLC y </a:t>
            </a:r>
            <a:r>
              <a:rPr lang="es-ES" altLang="en-US" dirty="0" err="1" smtClean="0"/>
              <a:t>SkyRiver</a:t>
            </a:r>
            <a:r>
              <a:rPr lang="es-ES" altLang="en-US" dirty="0" smtClean="0"/>
              <a:t>).</a:t>
            </a:r>
            <a:r>
              <a:rPr lang="en-US" altLang="en-US" dirty="0" smtClean="0"/>
              <a:t> </a:t>
            </a:r>
          </a:p>
          <a:p>
            <a:pPr eaLnBrk="1" hangingPunct="1">
              <a:spcBef>
                <a:spcPct val="0"/>
              </a:spcBef>
            </a:pPr>
            <a:endParaRPr lang="en-US" altLang="en-US" dirty="0" smtClean="0">
              <a:latin typeface="Arial" charset="0"/>
            </a:endParaRPr>
          </a:p>
          <a:p>
            <a:pPr eaLnBrk="1" hangingPunct="1">
              <a:spcBef>
                <a:spcPct val="0"/>
              </a:spcBef>
            </a:pPr>
            <a:endParaRPr lang="en-US" altLang="en-US" dirty="0" smtClean="0">
              <a:latin typeface="Arial" charset="0"/>
            </a:endParaRPr>
          </a:p>
          <a:p>
            <a:pPr eaLnBrk="1" hangingPunct="1">
              <a:spcBef>
                <a:spcPct val="0"/>
              </a:spcBef>
            </a:pPr>
            <a:endParaRPr lang="en-US" altLang="en-US" dirty="0" smtClean="0">
              <a:solidFill>
                <a:srgbClr val="FF0000"/>
              </a:solidFill>
              <a:latin typeface="Arial" charset="0"/>
            </a:endParaRPr>
          </a:p>
        </p:txBody>
      </p:sp>
      <p:sp>
        <p:nvSpPr>
          <p:cNvPr id="1945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La revisión es un acuerdo informal entre el revisor y la institución sujeta a revisión. La institución debe mostrar progreso satisfactorio antes de que sea dada de alta la revisión y se establezca su independencia. Después de la independencia, el contribuyente puede enviar directamente registros al archivo de autoridad (LC/NAF), sin tener que guardarlos en el archivo de guardar “</a:t>
            </a:r>
            <a:r>
              <a:rPr lang="es-ES" altLang="en-US" dirty="0" err="1" smtClean="0"/>
              <a:t>save</a:t>
            </a:r>
            <a:r>
              <a:rPr lang="es-ES" altLang="en-US" dirty="0" smtClean="0"/>
              <a:t>”.</a:t>
            </a:r>
            <a:br>
              <a:rPr lang="es-ES" altLang="en-US" dirty="0" smtClean="0"/>
            </a:br>
            <a:r>
              <a:rPr lang="es-ES" altLang="en-US" dirty="0" smtClean="0"/>
              <a:t/>
            </a:r>
            <a:br>
              <a:rPr lang="es-ES" altLang="en-US" dirty="0" smtClean="0"/>
            </a:br>
            <a:r>
              <a:rPr lang="es-ES" altLang="en-US" dirty="0" smtClean="0"/>
              <a:t>En general el período de revisión va de seis meses a un año. Sin embargo, si se produce un número limitado de registros, podría tomar mucho más tiempo.</a:t>
            </a:r>
            <a:endParaRPr lang="en-US" altLang="en-US" dirty="0" smtClean="0">
              <a:latin typeface="Arial" charset="0"/>
            </a:endParaRPr>
          </a:p>
        </p:txBody>
      </p:sp>
      <p:sp>
        <p:nvSpPr>
          <p:cNvPr id="2150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t>Primero vamos a ver el flujo de trabajo para los miembros de OCLC y a continuación veremos el proceso para los miembros de </a:t>
            </a:r>
            <a:r>
              <a:rPr lang="es-MX" altLang="en-US" dirty="0" err="1" smtClean="0"/>
              <a:t>SkyRiver</a:t>
            </a:r>
            <a:r>
              <a:rPr lang="es-MX" altLang="en-US" dirty="0" smtClean="0"/>
              <a:t>.</a:t>
            </a:r>
          </a:p>
          <a:p>
            <a:pPr eaLnBrk="1" hangingPunct="1">
              <a:spcBef>
                <a:spcPct val="0"/>
              </a:spcBef>
            </a:pPr>
            <a:r>
              <a:rPr lang="es-MX" altLang="en-US" dirty="0" smtClean="0"/>
              <a:t>[NOTA a INSTRUCTORES: se deben eliminar, según la audiencia, las diapositivas relevantes de OCLC o de </a:t>
            </a:r>
            <a:r>
              <a:rPr lang="es-MX" altLang="en-US" dirty="0" err="1" smtClean="0"/>
              <a:t>SkyRiver</a:t>
            </a:r>
            <a:r>
              <a:rPr lang="es-MX" altLang="en-US" dirty="0" smtClean="0"/>
              <a:t>]</a:t>
            </a:r>
          </a:p>
          <a:p>
            <a:pPr eaLnBrk="1" hangingPunct="1">
              <a:spcBef>
                <a:spcPct val="0"/>
              </a:spcBef>
            </a:pPr>
            <a:r>
              <a:rPr lang="es-MX" altLang="en-US" dirty="0" smtClean="0"/>
              <a:t>Se debe crear un RAN y enviarlo para ser revisado.  Se deben agrupar unos 10 registros a la vez – todo con base ​​en el flujo de trabajo establecido con el revisor.  Envié un correo electrónico al revisor; cite la instrucciones aplicadas y las breves preguntas en el campo 952 del RAN.</a:t>
            </a:r>
            <a:br>
              <a:rPr lang="es-MX" altLang="en-US" dirty="0" smtClean="0"/>
            </a:br>
            <a:r>
              <a:rPr lang="es-MX" altLang="en-US" dirty="0" smtClean="0"/>
              <a:t/>
            </a:r>
            <a:br>
              <a:rPr lang="es-MX" altLang="en-US" dirty="0" smtClean="0"/>
            </a:br>
            <a:r>
              <a:rPr lang="es-MX" altLang="en-US" dirty="0" smtClean="0"/>
              <a:t>Recuerde que un RAN creado para su archivo de autoridad local, no tiene que someterse a revisión NACO; sólo los registros que se van a subir al archivo de autoridades nacional (LC/NAF) deben ser revisados​​.</a:t>
            </a:r>
            <a:br>
              <a:rPr lang="es-MX" altLang="en-US" dirty="0" smtClean="0"/>
            </a:br>
            <a:r>
              <a:rPr lang="es-MX" altLang="en-US" dirty="0" smtClean="0"/>
              <a:t/>
            </a:r>
            <a:br>
              <a:rPr lang="es-MX" altLang="en-US" dirty="0" smtClean="0"/>
            </a:br>
            <a:r>
              <a:rPr lang="es-MX" altLang="en-US" dirty="0" smtClean="0"/>
              <a:t>A continuación veremos el proceso para los miembros de </a:t>
            </a:r>
            <a:r>
              <a:rPr lang="es-MX" altLang="en-US" dirty="0" err="1" smtClean="0"/>
              <a:t>SkyRiver</a:t>
            </a:r>
            <a:r>
              <a:rPr lang="es-MX" altLang="en-US" dirty="0" smtClean="0"/>
              <a:t>.</a:t>
            </a:r>
            <a:endParaRPr lang="es-MX" altLang="en-US" dirty="0" smtClean="0">
              <a:latin typeface="Arial" charset="0"/>
            </a:endParaRPr>
          </a:p>
          <a:p>
            <a:pPr eaLnBrk="1" hangingPunct="1">
              <a:spcBef>
                <a:spcPct val="0"/>
              </a:spcBef>
            </a:pPr>
            <a:endParaRPr lang="en-US" altLang="en-US" dirty="0" smtClean="0">
              <a:latin typeface="Arial" charset="0"/>
            </a:endParaRPr>
          </a:p>
        </p:txBody>
      </p:sp>
      <p:sp>
        <p:nvSpPr>
          <p:cNvPr id="2355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altLang="en-US" dirty="0" smtClean="0"/>
              <a:t>1 mayo 2013</a:t>
            </a:r>
          </a:p>
          <a:p>
            <a:r>
              <a:rPr lang="es-ES" altLang="en-US" dirty="0" smtClean="0"/>
              <a:t>Para que un registro sea revisado por otra institución, haga clic en el menú "</a:t>
            </a:r>
            <a:r>
              <a:rPr lang="es-ES" altLang="en-US" dirty="0" err="1" smtClean="0"/>
              <a:t>Action</a:t>
            </a:r>
            <a:r>
              <a:rPr lang="es-ES" altLang="en-US" dirty="0" smtClean="0"/>
              <a:t>" y seleccione la acción: “</a:t>
            </a:r>
            <a:r>
              <a:rPr lang="es-ES" altLang="en-US" dirty="0" err="1" smtClean="0"/>
              <a:t>Submit</a:t>
            </a:r>
            <a:r>
              <a:rPr lang="es-ES" altLang="en-US" dirty="0" smtClean="0"/>
              <a:t> </a:t>
            </a:r>
            <a:r>
              <a:rPr lang="es-ES" altLang="en-US" dirty="0" err="1" smtClean="0"/>
              <a:t>for</a:t>
            </a:r>
            <a:r>
              <a:rPr lang="es-ES" altLang="en-US" dirty="0" smtClean="0"/>
              <a:t> </a:t>
            </a:r>
            <a:r>
              <a:rPr lang="es-ES" altLang="en-US" dirty="0" err="1" smtClean="0"/>
              <a:t>review</a:t>
            </a:r>
            <a:r>
              <a:rPr lang="es-ES" altLang="en-US" dirty="0" smtClean="0"/>
              <a:t>.”</a:t>
            </a:r>
            <a:endParaRPr lang="en-US" altLang="en-US" dirty="0" smtClean="0"/>
          </a:p>
        </p:txBody>
      </p:sp>
      <p:sp>
        <p:nvSpPr>
          <p:cNvPr id="4" name="Footer Placeholder 3"/>
          <p:cNvSpPr>
            <a:spLocks noGrp="1"/>
          </p:cNvSpPr>
          <p:nvPr>
            <p:ph type="ftr" sz="quarter" idx="4"/>
          </p:nvPr>
        </p:nvSpPr>
        <p:spPr/>
        <p:txBody>
          <a:bodyPr/>
          <a:lstStyle/>
          <a:p>
            <a:pPr>
              <a:defRPr/>
            </a:pPr>
            <a:endParaRPr lang="en-US" dirty="0"/>
          </a:p>
        </p:txBody>
      </p:sp>
      <p:sp>
        <p:nvSpPr>
          <p:cNvPr id="5" name="Slide Number Placeholder 4"/>
          <p:cNvSpPr>
            <a:spLocks noGrp="1"/>
          </p:cNvSpPr>
          <p:nvPr>
            <p:ph type="sldNum" sz="quarter" idx="5"/>
          </p:nvPr>
        </p:nvSpPr>
        <p:spPr/>
        <p:txBody>
          <a:bodyPr/>
          <a:lstStyle/>
          <a:p>
            <a:pPr>
              <a:defRPr/>
            </a:pPr>
            <a:fld id="{957F46FD-D690-47C7-9862-C17690B70CA7}"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Para que un registro sea revisado por otra institución: después de hacer clic en "</a:t>
            </a:r>
            <a:r>
              <a:rPr lang="es-ES" altLang="en-US" dirty="0" err="1" smtClean="0"/>
              <a:t>Action</a:t>
            </a:r>
            <a:r>
              <a:rPr lang="es-ES" altLang="en-US" dirty="0" smtClean="0"/>
              <a:t>" y luego "</a:t>
            </a:r>
            <a:r>
              <a:rPr lang="es-ES" altLang="en-US" dirty="0" err="1" smtClean="0"/>
              <a:t>Submit</a:t>
            </a:r>
            <a:r>
              <a:rPr lang="es-ES" altLang="en-US" dirty="0" smtClean="0"/>
              <a:t> </a:t>
            </a:r>
            <a:r>
              <a:rPr lang="es-ES" altLang="en-US" dirty="0" err="1" smtClean="0"/>
              <a:t>for</a:t>
            </a:r>
            <a:r>
              <a:rPr lang="es-ES" altLang="en-US" dirty="0" smtClean="0"/>
              <a:t> </a:t>
            </a:r>
            <a:r>
              <a:rPr lang="es-ES" altLang="en-US" dirty="0" err="1" smtClean="0"/>
              <a:t>Review</a:t>
            </a:r>
            <a:r>
              <a:rPr lang="es-ES" altLang="en-US" dirty="0" smtClean="0"/>
              <a:t>"; ingrese el código de OCLC para la institución o instituciones que desea que revisen su RAN. El registro se mantiene en su archivo de guardar local, pero las demás instituciones tienen permiso para verlo.</a:t>
            </a:r>
            <a:endParaRPr lang="en-US" altLang="en-US" dirty="0" smtClean="0">
              <a:latin typeface="Arial" charset="0"/>
            </a:endParaRPr>
          </a:p>
          <a:p>
            <a:pPr eaLnBrk="1" hangingPunct="1">
              <a:spcBef>
                <a:spcPct val="0"/>
              </a:spcBef>
            </a:pPr>
            <a:r>
              <a:rPr lang="es-MX" altLang="en-US" dirty="0" smtClean="0"/>
              <a:t/>
            </a:r>
            <a:br>
              <a:rPr lang="es-MX" altLang="en-US" dirty="0" smtClean="0"/>
            </a:br>
            <a:r>
              <a:rPr lang="es-MX" altLang="en-US" dirty="0" smtClean="0"/>
              <a:t>A continuación veremos el proceso para los miembros de </a:t>
            </a:r>
            <a:r>
              <a:rPr lang="es-MX" altLang="en-US" dirty="0" err="1" smtClean="0"/>
              <a:t>SkyRiver</a:t>
            </a:r>
            <a:r>
              <a:rPr lang="es-MX" altLang="en-US" dirty="0" smtClean="0"/>
              <a:t>.</a:t>
            </a:r>
            <a:endParaRPr lang="en-US" altLang="en-US" dirty="0" smtClean="0">
              <a:latin typeface="Arial" charset="0"/>
            </a:endParaRPr>
          </a:p>
        </p:txBody>
      </p:sp>
      <p:sp>
        <p:nvSpPr>
          <p:cNvPr id="2560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En estos sitios Web se encuentra la documentación detallada de OCLC  para la creación de las autoridades y el proceso de revisión.</a:t>
            </a:r>
            <a:endParaRPr lang="en-US" altLang="en-US" dirty="0" smtClean="0">
              <a:latin typeface="Arial" charset="0"/>
            </a:endParaRPr>
          </a:p>
          <a:p>
            <a:pPr eaLnBrk="1" hangingPunct="1">
              <a:spcBef>
                <a:spcPct val="0"/>
              </a:spcBef>
            </a:pPr>
            <a:r>
              <a:rPr lang="es-MX" altLang="en-US" dirty="0" smtClean="0"/>
              <a:t>Se deben agregar diapositivas con información sobre el proceso en </a:t>
            </a:r>
            <a:r>
              <a:rPr lang="es-MX" altLang="en-US" dirty="0" err="1" smtClean="0"/>
              <a:t>SkyRiver</a:t>
            </a:r>
            <a:r>
              <a:rPr lang="es-MX" altLang="en-US" dirty="0" smtClean="0"/>
              <a:t> cuando la información esté disponible</a:t>
            </a:r>
            <a:r>
              <a:rPr lang="en-US" altLang="en-US" dirty="0" smtClean="0">
                <a:latin typeface="Arial" charset="0"/>
              </a:rPr>
              <a:t>.</a:t>
            </a:r>
          </a:p>
          <a:p>
            <a:pPr eaLnBrk="1" hangingPunct="1">
              <a:spcBef>
                <a:spcPct val="0"/>
              </a:spcBef>
            </a:pPr>
            <a:endParaRPr lang="en-US" altLang="en-US" dirty="0" smtClean="0">
              <a:latin typeface="Arial" charset="0"/>
            </a:endParaRPr>
          </a:p>
          <a:p>
            <a:pPr eaLnBrk="1" hangingPunct="1">
              <a:spcBef>
                <a:spcPct val="0"/>
              </a:spcBef>
            </a:pPr>
            <a:endParaRPr lang="en-US" altLang="en-US" dirty="0" smtClean="0">
              <a:latin typeface="Arial" charset="0"/>
            </a:endParaRPr>
          </a:p>
        </p:txBody>
      </p:sp>
      <p:sp>
        <p:nvSpPr>
          <p:cNvPr id="2765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s-MX" dirty="0" smtClean="0">
                <a:latin typeface="Arial" charset="0"/>
              </a:rPr>
              <a:t>NOTA PARA INSTRUCTORES – Este flujo de trabajo es único para UASLP (y el chimenea NACO-MEXICO).  Se debe consultar a la coordinadora de la institución  (o del proyecto chimenea) que va a contribuir a través de </a:t>
            </a:r>
            <a:r>
              <a:rPr lang="es-MX" altLang="es-MX" dirty="0" err="1" smtClean="0">
                <a:latin typeface="Arial" charset="0"/>
              </a:rPr>
              <a:t>SkyRiver</a:t>
            </a:r>
            <a:r>
              <a:rPr lang="es-MX" altLang="es-MX" dirty="0" smtClean="0">
                <a:latin typeface="Arial" charset="0"/>
              </a:rPr>
              <a:t> para sustituir el flujo de trabajo para la revisión, etc.    Diapositiva añadida por UASLP: acceder en la modalidad de revisión "</a:t>
            </a:r>
            <a:r>
              <a:rPr lang="es-MX" altLang="es-MX" dirty="0" err="1" smtClean="0">
                <a:latin typeface="Arial" charset="0"/>
              </a:rPr>
              <a:t>uaslp_inprocess</a:t>
            </a:r>
            <a:r>
              <a:rPr lang="es-MX" altLang="es-MX" dirty="0" smtClean="0">
                <a:latin typeface="Arial" charset="0"/>
              </a:rPr>
              <a:t>" para crear </a:t>
            </a:r>
            <a:r>
              <a:rPr lang="es-MX" altLang="es-MX" dirty="0" err="1" smtClean="0">
                <a:latin typeface="Arial" charset="0"/>
              </a:rPr>
              <a:t>RANs</a:t>
            </a:r>
            <a:r>
              <a:rPr lang="es-MX" altLang="es-MX" dirty="0" smtClean="0">
                <a:latin typeface="Arial" charset="0"/>
              </a:rPr>
              <a:t> y guardar en el archivo local previamente creado e identificado con un número consecutivo.</a:t>
            </a:r>
          </a:p>
          <a:p>
            <a:pPr eaLnBrk="1" hangingPunct="1">
              <a:spcBef>
                <a:spcPct val="0"/>
              </a:spcBef>
            </a:pPr>
            <a:endParaRPr lang="es-MX" altLang="es-MX" dirty="0" smtClean="0">
              <a:latin typeface="Arial" charset="0"/>
            </a:endParaRPr>
          </a:p>
          <a:p>
            <a:pPr eaLnBrk="1" hangingPunct="1">
              <a:spcBef>
                <a:spcPct val="0"/>
              </a:spcBef>
            </a:pPr>
            <a:r>
              <a:rPr lang="es-MX" altLang="es-MX" dirty="0" smtClean="0">
                <a:latin typeface="Arial" charset="0"/>
              </a:rPr>
              <a:t>El archivo local se envía por correo electrónico al revisor (con no más de 25 registros por archivo).</a:t>
            </a:r>
          </a:p>
          <a:p>
            <a:pPr eaLnBrk="1" hangingPunct="1">
              <a:spcBef>
                <a:spcPct val="0"/>
              </a:spcBef>
            </a:pPr>
            <a:endParaRPr lang="es-MX" altLang="es-MX" dirty="0" smtClean="0">
              <a:latin typeface="Arial" charset="0"/>
            </a:endParaRPr>
          </a:p>
          <a:p>
            <a:pPr eaLnBrk="1" hangingPunct="1">
              <a:spcBef>
                <a:spcPct val="0"/>
              </a:spcBef>
            </a:pPr>
            <a:r>
              <a:rPr lang="es-MX" altLang="es-MX" dirty="0" smtClean="0">
                <a:latin typeface="Arial" charset="0"/>
              </a:rPr>
              <a:t>Las aportaciones se señalan en un campo 952.</a:t>
            </a:r>
          </a:p>
          <a:p>
            <a:pPr eaLnBrk="1" hangingPunct="1">
              <a:spcBef>
                <a:spcPct val="0"/>
              </a:spcBef>
            </a:pPr>
            <a:endParaRPr lang="es-MX" altLang="es-MX" dirty="0" smtClean="0">
              <a:latin typeface="Arial" charset="0"/>
            </a:endParaRPr>
          </a:p>
          <a:p>
            <a:pPr eaLnBrk="1" hangingPunct="1">
              <a:spcBef>
                <a:spcPct val="0"/>
              </a:spcBef>
            </a:pPr>
            <a:endParaRPr lang="en-US" altLang="es-MX" dirty="0" smtClean="0">
              <a:latin typeface="Arial" charset="0"/>
            </a:endParaRPr>
          </a:p>
        </p:txBody>
      </p:sp>
      <p:sp>
        <p:nvSpPr>
          <p:cNvPr id="2355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s-MX" dirty="0" smtClean="0">
                <a:latin typeface="Arial" charset="0"/>
              </a:rPr>
              <a:t>Diapositiva añadida por UASLP:</a:t>
            </a:r>
          </a:p>
          <a:p>
            <a:pPr eaLnBrk="1" hangingPunct="1">
              <a:spcBef>
                <a:spcPct val="0"/>
              </a:spcBef>
            </a:pPr>
            <a:r>
              <a:rPr lang="es-MX" altLang="es-MX" dirty="0" smtClean="0">
                <a:latin typeface="Arial" charset="0"/>
              </a:rPr>
              <a:t>En caso de detectar inconsistencias o irregularidades en los </a:t>
            </a:r>
            <a:r>
              <a:rPr lang="es-MX" altLang="es-MX" dirty="0" err="1" smtClean="0">
                <a:latin typeface="Arial" charset="0"/>
              </a:rPr>
              <a:t>RANs</a:t>
            </a:r>
            <a:r>
              <a:rPr lang="es-MX" altLang="es-MX" dirty="0" smtClean="0">
                <a:latin typeface="Arial" charset="0"/>
              </a:rPr>
              <a:t>, el revisor enviará un correo electrónico al catalogador NACO, señalando los cambios u observaciones correspondientes.</a:t>
            </a:r>
          </a:p>
          <a:p>
            <a:pPr eaLnBrk="1" hangingPunct="1">
              <a:spcBef>
                <a:spcPct val="0"/>
              </a:spcBef>
            </a:pPr>
            <a:r>
              <a:rPr lang="es-MX" altLang="es-MX" dirty="0" smtClean="0">
                <a:latin typeface="Arial" charset="0"/>
              </a:rPr>
              <a:t>Si no hay correcciones, el revisor desde su cuenta de acceso autorizada sube los registros con la opción "</a:t>
            </a:r>
            <a:r>
              <a:rPr lang="es-MX" altLang="es-MX" dirty="0" err="1" smtClean="0">
                <a:latin typeface="Arial" charset="0"/>
              </a:rPr>
              <a:t>For</a:t>
            </a:r>
            <a:r>
              <a:rPr lang="es-MX" altLang="es-MX" dirty="0" smtClean="0">
                <a:latin typeface="Arial" charset="0"/>
              </a:rPr>
              <a:t> </a:t>
            </a:r>
            <a:r>
              <a:rPr lang="es-MX" altLang="es-MX" dirty="0" err="1" smtClean="0">
                <a:latin typeface="Arial" charset="0"/>
              </a:rPr>
              <a:t>submission</a:t>
            </a:r>
            <a:r>
              <a:rPr lang="es-MX" altLang="es-MX" dirty="0" smtClean="0">
                <a:latin typeface="Arial" charset="0"/>
              </a:rPr>
              <a:t>".</a:t>
            </a:r>
          </a:p>
          <a:p>
            <a:pPr eaLnBrk="1" hangingPunct="1">
              <a:spcBef>
                <a:spcPct val="0"/>
              </a:spcBef>
            </a:pPr>
            <a:r>
              <a:rPr lang="es-MX" altLang="es-MX" dirty="0" smtClean="0">
                <a:latin typeface="Arial" charset="0"/>
              </a:rPr>
              <a:t>El revisor envía a los catalogadores NACO un correo electrónico con un listado en </a:t>
            </a:r>
            <a:r>
              <a:rPr lang="es-MX" altLang="es-MX" dirty="0" err="1" smtClean="0">
                <a:latin typeface="Arial" charset="0"/>
              </a:rPr>
              <a:t>excel</a:t>
            </a:r>
            <a:r>
              <a:rPr lang="es-MX" altLang="es-MX" dirty="0" smtClean="0">
                <a:latin typeface="Arial" charset="0"/>
              </a:rPr>
              <a:t> de los registros contribuidos por cada uno.</a:t>
            </a:r>
          </a:p>
          <a:p>
            <a:pPr eaLnBrk="1" hangingPunct="1">
              <a:spcBef>
                <a:spcPct val="0"/>
              </a:spcBef>
            </a:pPr>
            <a:endParaRPr lang="es-MX" altLang="es-MX" dirty="0" smtClean="0">
              <a:latin typeface="Arial" charset="0"/>
            </a:endParaRPr>
          </a:p>
        </p:txBody>
      </p:sp>
      <p:sp>
        <p:nvSpPr>
          <p:cNvPr id="2355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s-MX" dirty="0" smtClean="0">
                <a:latin typeface="Arial" charset="0"/>
              </a:rPr>
              <a:t>Diapositiva añadida por UASLP:</a:t>
            </a:r>
          </a:p>
          <a:p>
            <a:pPr eaLnBrk="1" hangingPunct="1">
              <a:spcBef>
                <a:spcPct val="0"/>
              </a:spcBef>
            </a:pPr>
            <a:endParaRPr lang="es-MX" altLang="es-MX" dirty="0" smtClean="0">
              <a:latin typeface="Arial" charset="0"/>
            </a:endParaRPr>
          </a:p>
          <a:p>
            <a:pPr eaLnBrk="1" hangingPunct="1">
              <a:spcBef>
                <a:spcPct val="0"/>
              </a:spcBef>
            </a:pPr>
            <a:r>
              <a:rPr lang="es-MX" altLang="es-MX" dirty="0" smtClean="0">
                <a:latin typeface="Arial" charset="0"/>
              </a:rPr>
              <a:t>Solamente el Revisor es quien elije la opción para subir las aportaciones de todos los catalogadores del Proyecto de autoridades NACO</a:t>
            </a:r>
          </a:p>
          <a:p>
            <a:pPr eaLnBrk="1" hangingPunct="1">
              <a:spcBef>
                <a:spcPct val="0"/>
              </a:spcBef>
            </a:pPr>
            <a:endParaRPr lang="es-MX" altLang="es-MX" dirty="0" smtClean="0">
              <a:latin typeface="Arial" charset="0"/>
            </a:endParaRPr>
          </a:p>
          <a:p>
            <a:pPr eaLnBrk="1" hangingPunct="1">
              <a:spcBef>
                <a:spcPct val="0"/>
              </a:spcBef>
            </a:pPr>
            <a:endParaRPr lang="en-US" altLang="es-MX" dirty="0" smtClean="0">
              <a:latin typeface="Arial" charset="0"/>
            </a:endParaRPr>
          </a:p>
        </p:txBody>
      </p:sp>
      <p:sp>
        <p:nvSpPr>
          <p:cNvPr id="2560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n-US" altLang="en-US" dirty="0" err="1" smtClean="0">
                <a:latin typeface="Arial" charset="0"/>
              </a:rPr>
              <a:t>Diapositiva</a:t>
            </a:r>
            <a:r>
              <a:rPr lang="en-US" altLang="en-US" dirty="0" smtClean="0">
                <a:latin typeface="Arial" charset="0"/>
              </a:rPr>
              <a:t> </a:t>
            </a:r>
            <a:r>
              <a:rPr lang="en-US" altLang="en-US" dirty="0" err="1" smtClean="0">
                <a:latin typeface="Arial" charset="0"/>
              </a:rPr>
              <a:t>añadida</a:t>
            </a:r>
            <a:r>
              <a:rPr lang="en-US" altLang="en-US" dirty="0" smtClean="0">
                <a:latin typeface="Arial" charset="0"/>
              </a:rPr>
              <a:t> </a:t>
            </a:r>
            <a:r>
              <a:rPr lang="en-US" altLang="en-US" dirty="0" err="1" smtClean="0">
                <a:latin typeface="Arial" charset="0"/>
              </a:rPr>
              <a:t>por</a:t>
            </a:r>
            <a:r>
              <a:rPr lang="en-US" altLang="en-US" dirty="0" smtClean="0">
                <a:latin typeface="Arial" charset="0"/>
              </a:rPr>
              <a:t> UASLP:</a:t>
            </a:r>
          </a:p>
          <a:p>
            <a:pPr eaLnBrk="1" hangingPunct="1">
              <a:spcBef>
                <a:spcPct val="0"/>
              </a:spcBef>
            </a:pPr>
            <a:r>
              <a:rPr lang="en-US" altLang="en-US" dirty="0" smtClean="0">
                <a:latin typeface="Arial" charset="0"/>
              </a:rPr>
              <a:t>Con la </a:t>
            </a:r>
            <a:r>
              <a:rPr lang="en-US" altLang="en-US" dirty="0" err="1" smtClean="0">
                <a:latin typeface="Arial" charset="0"/>
              </a:rPr>
              <a:t>opción</a:t>
            </a:r>
            <a:r>
              <a:rPr lang="en-US" altLang="en-US" dirty="0" smtClean="0">
                <a:latin typeface="Arial" charset="0"/>
              </a:rPr>
              <a:t> "For Submission" el </a:t>
            </a:r>
            <a:r>
              <a:rPr lang="en-US" altLang="en-US" dirty="0" err="1" smtClean="0">
                <a:latin typeface="Arial" charset="0"/>
              </a:rPr>
              <a:t>revisor</a:t>
            </a:r>
            <a:r>
              <a:rPr lang="en-US" altLang="en-US" dirty="0" smtClean="0">
                <a:latin typeface="Arial" charset="0"/>
              </a:rPr>
              <a:t> </a:t>
            </a:r>
            <a:r>
              <a:rPr lang="en-US" altLang="en-US" dirty="0" err="1" smtClean="0">
                <a:latin typeface="Arial" charset="0"/>
              </a:rPr>
              <a:t>aporta</a:t>
            </a:r>
            <a:r>
              <a:rPr lang="en-US" altLang="en-US" dirty="0" smtClean="0">
                <a:latin typeface="Arial" charset="0"/>
              </a:rPr>
              <a:t> los </a:t>
            </a:r>
            <a:r>
              <a:rPr lang="en-US" altLang="en-US" dirty="0" err="1" smtClean="0">
                <a:latin typeface="Arial" charset="0"/>
              </a:rPr>
              <a:t>registros</a:t>
            </a:r>
            <a:r>
              <a:rPr lang="en-US" altLang="en-US" dirty="0" smtClean="0">
                <a:latin typeface="Arial" charset="0"/>
              </a:rPr>
              <a:t> a la base de </a:t>
            </a:r>
            <a:r>
              <a:rPr lang="en-US" altLang="en-US" dirty="0" err="1" smtClean="0">
                <a:latin typeface="Arial" charset="0"/>
              </a:rPr>
              <a:t>datos</a:t>
            </a:r>
            <a:r>
              <a:rPr lang="en-US" altLang="en-US" dirty="0" smtClean="0">
                <a:latin typeface="Arial" charset="0"/>
              </a:rPr>
              <a:t> </a:t>
            </a:r>
            <a:r>
              <a:rPr lang="en-US" altLang="en-US" dirty="0" err="1" smtClean="0">
                <a:latin typeface="Arial" charset="0"/>
              </a:rPr>
              <a:t>maestra</a:t>
            </a:r>
            <a:r>
              <a:rPr lang="en-US" altLang="en-US" dirty="0" smtClean="0">
                <a:latin typeface="Arial" charset="0"/>
              </a:rPr>
              <a:t>.</a:t>
            </a:r>
          </a:p>
          <a:p>
            <a:pPr eaLnBrk="1" hangingPunct="1">
              <a:spcBef>
                <a:spcPct val="0"/>
              </a:spcBef>
            </a:pPr>
            <a:endParaRPr lang="en-US" altLang="en-US" dirty="0" smtClean="0">
              <a:latin typeface="Arial" charset="0"/>
            </a:endParaRPr>
          </a:p>
          <a:p>
            <a:pPr eaLnBrk="1" hangingPunct="1">
              <a:spcBef>
                <a:spcPct val="0"/>
              </a:spcBef>
            </a:pPr>
            <a:endParaRPr lang="en-US" altLang="en-US" dirty="0" smtClean="0">
              <a:latin typeface="Arial" charset="0"/>
            </a:endParaRPr>
          </a:p>
        </p:txBody>
      </p:sp>
      <p:sp>
        <p:nvSpPr>
          <p:cNvPr id="2560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n-US" altLang="en-US" dirty="0" err="1" smtClean="0">
                <a:latin typeface="Arial" charset="0"/>
              </a:rPr>
              <a:t>Diapositiva</a:t>
            </a:r>
            <a:r>
              <a:rPr lang="en-US" altLang="en-US" dirty="0" smtClean="0">
                <a:latin typeface="Arial" charset="0"/>
              </a:rPr>
              <a:t> </a:t>
            </a:r>
            <a:r>
              <a:rPr lang="en-US" altLang="en-US" dirty="0" err="1" smtClean="0">
                <a:latin typeface="Arial" charset="0"/>
              </a:rPr>
              <a:t>añadida</a:t>
            </a:r>
            <a:r>
              <a:rPr lang="en-US" altLang="en-US" dirty="0" smtClean="0">
                <a:latin typeface="Arial" charset="0"/>
              </a:rPr>
              <a:t> </a:t>
            </a:r>
            <a:r>
              <a:rPr lang="en-US" altLang="en-US" dirty="0" err="1" smtClean="0">
                <a:latin typeface="Arial" charset="0"/>
              </a:rPr>
              <a:t>por</a:t>
            </a:r>
            <a:r>
              <a:rPr lang="en-US" altLang="en-US" dirty="0" smtClean="0">
                <a:latin typeface="Arial" charset="0"/>
              </a:rPr>
              <a:t> UASLP</a:t>
            </a:r>
          </a:p>
          <a:p>
            <a:pPr eaLnBrk="1" hangingPunct="1">
              <a:spcBef>
                <a:spcPct val="0"/>
              </a:spcBef>
            </a:pPr>
            <a:r>
              <a:rPr lang="en-US" altLang="en-US" dirty="0" err="1" smtClean="0"/>
              <a:t>Documentación</a:t>
            </a:r>
            <a:r>
              <a:rPr lang="en-US" altLang="en-US" dirty="0" smtClean="0"/>
              <a:t> </a:t>
            </a:r>
            <a:r>
              <a:rPr lang="en-US" altLang="en-US" dirty="0" err="1" smtClean="0"/>
              <a:t>disponible</a:t>
            </a:r>
            <a:r>
              <a:rPr lang="en-US" altLang="en-US" dirty="0" smtClean="0"/>
              <a:t> </a:t>
            </a:r>
            <a:r>
              <a:rPr lang="en-US" altLang="en-US" dirty="0" err="1" smtClean="0"/>
              <a:t>mediante</a:t>
            </a:r>
            <a:r>
              <a:rPr lang="en-US" altLang="en-US" dirty="0" smtClean="0"/>
              <a:t> </a:t>
            </a:r>
            <a:r>
              <a:rPr lang="en-US" altLang="en-US" dirty="0" err="1" smtClean="0"/>
              <a:t>usuario</a:t>
            </a:r>
            <a:r>
              <a:rPr lang="en-US" altLang="en-US" dirty="0" smtClean="0"/>
              <a:t> y </a:t>
            </a:r>
            <a:r>
              <a:rPr lang="en-US" altLang="en-US" dirty="0" err="1" smtClean="0"/>
              <a:t>contraseña</a:t>
            </a:r>
            <a:r>
              <a:rPr lang="en-US" altLang="en-US" dirty="0" smtClean="0"/>
              <a:t>, con el </a:t>
            </a:r>
            <a:r>
              <a:rPr lang="en-US" altLang="en-US" dirty="0" err="1" smtClean="0"/>
              <a:t>Coordinador</a:t>
            </a:r>
            <a:r>
              <a:rPr lang="en-US" altLang="en-US" dirty="0" smtClean="0"/>
              <a:t> del Proyecto </a:t>
            </a:r>
            <a:r>
              <a:rPr lang="en-US" altLang="en-US" dirty="0" err="1" smtClean="0"/>
              <a:t>Chimenea</a:t>
            </a:r>
            <a:r>
              <a:rPr lang="en-US" altLang="en-US" dirty="0" smtClean="0"/>
              <a:t> y/o </a:t>
            </a:r>
            <a:r>
              <a:rPr lang="en-US" altLang="en-US" dirty="0" err="1" smtClean="0"/>
              <a:t>Revisor</a:t>
            </a:r>
            <a:endParaRPr lang="en-US" altLang="en-US" dirty="0" smtClean="0"/>
          </a:p>
          <a:p>
            <a:pPr eaLnBrk="1" hangingPunct="1">
              <a:spcBef>
                <a:spcPct val="0"/>
              </a:spcBef>
            </a:pPr>
            <a:r>
              <a:rPr lang="en-US" altLang="en-US" dirty="0" err="1" smtClean="0"/>
              <a:t>Documentación</a:t>
            </a:r>
            <a:r>
              <a:rPr lang="en-US" altLang="en-US" dirty="0" smtClean="0"/>
              <a:t> </a:t>
            </a:r>
            <a:r>
              <a:rPr lang="en-US" altLang="en-US" dirty="0" err="1" smtClean="0"/>
              <a:t>sobre</a:t>
            </a:r>
            <a:r>
              <a:rPr lang="en-US" altLang="en-US" dirty="0" smtClean="0"/>
              <a:t> </a:t>
            </a:r>
            <a:r>
              <a:rPr lang="en-US" altLang="en-US" dirty="0" err="1" smtClean="0"/>
              <a:t>flujo</a:t>
            </a:r>
            <a:r>
              <a:rPr lang="en-US" altLang="en-US" dirty="0" smtClean="0"/>
              <a:t> de </a:t>
            </a:r>
            <a:r>
              <a:rPr lang="en-US" altLang="en-US" dirty="0" err="1" smtClean="0"/>
              <a:t>trabajo</a:t>
            </a:r>
            <a:r>
              <a:rPr lang="en-US" altLang="en-US" dirty="0" smtClean="0"/>
              <a:t> de </a:t>
            </a:r>
            <a:r>
              <a:rPr lang="en-US" altLang="en-US" dirty="0" err="1" smtClean="0"/>
              <a:t>Autoridades</a:t>
            </a:r>
            <a:r>
              <a:rPr lang="en-US" altLang="en-US" dirty="0" smtClean="0"/>
              <a:t> NACO-MÉXICO</a:t>
            </a:r>
          </a:p>
          <a:p>
            <a:pPr eaLnBrk="1" hangingPunct="1">
              <a:spcBef>
                <a:spcPct val="0"/>
              </a:spcBef>
            </a:pPr>
            <a:endParaRPr lang="en-US" altLang="en-US" dirty="0" smtClean="0">
              <a:latin typeface="Arial" charset="0"/>
            </a:endParaRPr>
          </a:p>
          <a:p>
            <a:pPr eaLnBrk="1" hangingPunct="1">
              <a:spcBef>
                <a:spcPct val="0"/>
              </a:spcBef>
            </a:pPr>
            <a:endParaRPr lang="en-US" altLang="es-MX" dirty="0" smtClean="0">
              <a:latin typeface="Arial" charset="0"/>
            </a:endParaRPr>
          </a:p>
          <a:p>
            <a:pPr eaLnBrk="1" hangingPunct="1">
              <a:spcBef>
                <a:spcPct val="0"/>
              </a:spcBef>
            </a:pPr>
            <a:endParaRPr lang="en-US" altLang="es-MX" dirty="0" smtClean="0">
              <a:latin typeface="Arial" charset="0"/>
            </a:endParaRPr>
          </a:p>
        </p:txBody>
      </p:sp>
      <p:sp>
        <p:nvSpPr>
          <p:cNvPr id="2765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Se debe enviar los </a:t>
            </a:r>
            <a:r>
              <a:rPr lang="es-ES" altLang="en-US" dirty="0" err="1" smtClean="0"/>
              <a:t>RANs</a:t>
            </a:r>
            <a:r>
              <a:rPr lang="es-ES" altLang="en-US" dirty="0" smtClean="0"/>
              <a:t> para revisión con regularidad para mantener la práctica. La cantidad depende del flujo de trabajo y la dificultad del registro. </a:t>
            </a:r>
          </a:p>
          <a:p>
            <a:pPr eaLnBrk="1" hangingPunct="1">
              <a:spcBef>
                <a:spcPct val="0"/>
              </a:spcBef>
            </a:pPr>
            <a:r>
              <a:rPr lang="es-ES" altLang="en-US" dirty="0" smtClean="0"/>
              <a:t>Favor de hacer las correcciones en los registros pendientes, antes de presentar los nuevos. </a:t>
            </a:r>
          </a:p>
          <a:p>
            <a:pPr eaLnBrk="1" hangingPunct="1">
              <a:spcBef>
                <a:spcPct val="0"/>
              </a:spcBef>
            </a:pPr>
            <a:r>
              <a:rPr lang="es-ES" altLang="en-US" dirty="0" smtClean="0"/>
              <a:t>Recuerde que debe volver a presentar los registros con errores, una segunda vez, para asegurar que se han corregido según las pautas indicadas.</a:t>
            </a:r>
            <a:br>
              <a:rPr lang="es-ES" altLang="en-US" dirty="0" smtClean="0"/>
            </a:br>
            <a:r>
              <a:rPr lang="es-ES" altLang="en-US" dirty="0" smtClean="0"/>
              <a:t>El sistema eliminará el campo 952 al subir el registro al archivo de NACO.</a:t>
            </a:r>
          </a:p>
          <a:p>
            <a:pPr eaLnBrk="1" hangingPunct="1">
              <a:spcBef>
                <a:spcPct val="0"/>
              </a:spcBef>
            </a:pPr>
            <a:r>
              <a:rPr lang="es-ES" altLang="en-US" dirty="0" smtClean="0"/>
              <a:t/>
            </a:r>
            <a:br>
              <a:rPr lang="es-ES" altLang="en-US" dirty="0" smtClean="0"/>
            </a:br>
            <a:r>
              <a:rPr lang="es-ES" altLang="en-US" dirty="0" smtClean="0"/>
              <a:t>Puede agrupar:</a:t>
            </a:r>
            <a:br>
              <a:rPr lang="es-ES" altLang="en-US" dirty="0" smtClean="0"/>
            </a:br>
            <a:r>
              <a:rPr lang="es-ES" altLang="en-US" dirty="0" smtClean="0"/>
              <a:t>Varios registros para su revisión</a:t>
            </a:r>
            <a:br>
              <a:rPr lang="es-ES" altLang="en-US" dirty="0" smtClean="0"/>
            </a:br>
            <a:r>
              <a:rPr lang="es-ES" altLang="en-US" dirty="0" smtClean="0"/>
              <a:t>Varios duplicados para ser cancelados</a:t>
            </a:r>
            <a:br>
              <a:rPr lang="es-ES" altLang="en-US" dirty="0" smtClean="0"/>
            </a:br>
            <a:r>
              <a:rPr lang="es-ES" altLang="en-US" dirty="0" smtClean="0"/>
              <a:t>Varios informes de mantenimiento rutina (errores en registros bibliográficos o actualizaciones a causa de un cambio en el punto de acceso autorizado</a:t>
            </a:r>
          </a:p>
          <a:p>
            <a:pPr eaLnBrk="1" hangingPunct="1">
              <a:spcBef>
                <a:spcPct val="0"/>
              </a:spcBef>
            </a:pPr>
            <a:r>
              <a:rPr lang="es-ES" altLang="en-US" dirty="0" smtClean="0"/>
              <a:t>Si hay problemas complejos o extensos, envié los </a:t>
            </a:r>
            <a:r>
              <a:rPr lang="es-ES" altLang="en-US" dirty="0" err="1" smtClean="0"/>
              <a:t>RANs</a:t>
            </a:r>
            <a:r>
              <a:rPr lang="es-ES" altLang="en-US" dirty="0" smtClean="0"/>
              <a:t> por separado</a:t>
            </a:r>
            <a:br>
              <a:rPr lang="es-ES" altLang="en-US" dirty="0" smtClean="0"/>
            </a:br>
            <a:r>
              <a:rPr lang="es-ES" altLang="en-US" dirty="0" smtClean="0"/>
              <a:t>El flujo de trabajo sobre cómo enviar los </a:t>
            </a:r>
            <a:r>
              <a:rPr lang="es-ES" altLang="en-US" dirty="0" err="1" smtClean="0"/>
              <a:t>RANs</a:t>
            </a:r>
            <a:r>
              <a:rPr lang="es-ES" altLang="en-US" dirty="0" smtClean="0"/>
              <a:t> (y cuantos) varían en función según las preferencias del revisor y la institución bajo revisión.</a:t>
            </a:r>
            <a:endParaRPr lang="en-US" altLang="en-US" dirty="0" smtClean="0">
              <a:latin typeface="Arial" charset="0"/>
            </a:endParaRPr>
          </a:p>
        </p:txBody>
      </p:sp>
      <p:sp>
        <p:nvSpPr>
          <p:cNvPr id="2969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Para materiales de escrituras no latinas: por favor </a:t>
            </a:r>
            <a:r>
              <a:rPr lang="es-ES" altLang="en-US" dirty="0" err="1" smtClean="0"/>
              <a:t>envie</a:t>
            </a:r>
            <a:r>
              <a:rPr lang="es-ES" altLang="en-US" dirty="0" smtClean="0"/>
              <a:t> al revisor por correo electrónico las páginas escaneadas con los datos adjuntos. El revisor los redistribuirá posteriormente con un especialista de ese idioma.</a:t>
            </a:r>
            <a:endParaRPr lang="en-US" altLang="en-US" dirty="0" smtClean="0">
              <a:latin typeface="Arial" charset="0"/>
            </a:endParaRPr>
          </a:p>
        </p:txBody>
      </p:sp>
      <p:sp>
        <p:nvSpPr>
          <p:cNvPr id="31747" name="Footer Placeholder 1"/>
          <p:cNvSpPr txBox="1">
            <a:spLocks noGrp="1"/>
          </p:cNvSpPr>
          <p:nvPr/>
        </p:nvSpPr>
        <p:spPr bwMode="auto">
          <a:xfrm>
            <a:off x="0" y="8829675"/>
            <a:ext cx="2971800" cy="465138"/>
          </a:xfrm>
          <a:prstGeom prst="rect">
            <a:avLst/>
          </a:prstGeom>
          <a:noFill/>
          <a:ln>
            <a:miter lim="800000"/>
            <a:headEnd/>
            <a:tailEnd/>
          </a:ln>
        </p:spPr>
        <p:txBody>
          <a:bodyPr anchor="b"/>
          <a:lstStyle/>
          <a:p>
            <a:pPr>
              <a:defRPr/>
            </a:pPr>
            <a:endParaRPr lang="en-US" sz="1200" dirty="0">
              <a:latin typeface="+mn-l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La revisión formal depende de los 2 participantes (la institución sujeta a revisión y el revisor) y el nivel de dificultad de los </a:t>
            </a:r>
            <a:r>
              <a:rPr lang="es-ES" altLang="en-US" dirty="0" err="1" smtClean="0"/>
              <a:t>RANs</a:t>
            </a:r>
            <a:r>
              <a:rPr lang="es-ES" altLang="en-US" dirty="0" smtClean="0"/>
              <a:t> enviados para su revisión.  En general se debe enviar una gama que representa todo tipo de nombres que se generan en su catalogación – personales, entidades corporativas, nombres de familia, lugares, etc. En diferentes idiomas y niveles de dificultad y en suficiente volumen para poder valorar el nivel de formación y su progreso.  La meta es no tener una tasa de error mayor de diez por ciento y sólo se cuentan los errores que se cometen en las áreas que afectan el acceso.</a:t>
            </a:r>
            <a:r>
              <a:rPr lang="en-US" altLang="en-US" dirty="0" smtClean="0"/>
              <a:t> </a:t>
            </a:r>
          </a:p>
        </p:txBody>
      </p:sp>
      <p:sp>
        <p:nvSpPr>
          <p:cNvPr id="33795" name="Footer Placeholder 1"/>
          <p:cNvSpPr txBox="1">
            <a:spLocks noGrp="1"/>
          </p:cNvSpPr>
          <p:nvPr/>
        </p:nvSpPr>
        <p:spPr bwMode="auto">
          <a:xfrm>
            <a:off x="0" y="8829675"/>
            <a:ext cx="2971800" cy="465138"/>
          </a:xfrm>
          <a:prstGeom prst="rect">
            <a:avLst/>
          </a:prstGeom>
          <a:noFill/>
          <a:ln>
            <a:miter lim="800000"/>
            <a:headEnd/>
            <a:tailEnd/>
          </a:ln>
        </p:spPr>
        <p:txBody>
          <a:bodyPr anchor="b"/>
          <a:lstStyle/>
          <a:p>
            <a:pPr>
              <a:defRPr/>
            </a:pPr>
            <a:endParaRPr lang="en-US" sz="1200" dirty="0">
              <a:latin typeface="+mn-l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t>El control de la calidad es responsabilidad de cada institución después de la independencia. Las consultas se pueden enviar a COOP en cualquier momento, por ejemplo, si usted no tiene suficiente experiencia en una determinada categoría de registros de autoridad, ya sea los nombres de personas, entidades corporativas, lugares, obras o expresiones, puede continuar su colaboración con su revisor o directamente con LC.</a:t>
            </a:r>
          </a:p>
          <a:p>
            <a:pPr eaLnBrk="1" hangingPunct="1">
              <a:spcBef>
                <a:spcPct val="0"/>
              </a:spcBef>
            </a:pPr>
            <a:endParaRPr lang="es-MX" altLang="en-US" dirty="0" smtClean="0"/>
          </a:p>
          <a:p>
            <a:pPr eaLnBrk="1" hangingPunct="1">
              <a:spcBef>
                <a:spcPct val="0"/>
              </a:spcBef>
            </a:pPr>
            <a:r>
              <a:rPr lang="es-MX" altLang="en-US" dirty="0" smtClean="0"/>
              <a:t>Ajuste los </a:t>
            </a:r>
            <a:r>
              <a:rPr lang="es-MX" altLang="en-US" dirty="0" err="1" smtClean="0"/>
              <a:t>RANs</a:t>
            </a:r>
            <a:r>
              <a:rPr lang="es-MX" altLang="en-US" dirty="0" smtClean="0"/>
              <a:t> en caso de duplicados o conflictos; sólo LC puede cancelar registros. Envíe el LCCN (010) de los registros a ser eliminados, no el numero (001) de OCLC, </a:t>
            </a:r>
            <a:r>
              <a:rPr lang="es-MX" altLang="en-US" dirty="0" err="1" smtClean="0"/>
              <a:t>SkyRiver</a:t>
            </a:r>
            <a:r>
              <a:rPr lang="es-MX" altLang="en-US" dirty="0" smtClean="0"/>
              <a:t> o de su sistema local.</a:t>
            </a:r>
          </a:p>
        </p:txBody>
      </p:sp>
      <p:sp>
        <p:nvSpPr>
          <p:cNvPr id="35843" name="Footer Placeholder 1"/>
          <p:cNvSpPr txBox="1">
            <a:spLocks noGrp="1"/>
          </p:cNvSpPr>
          <p:nvPr/>
        </p:nvSpPr>
        <p:spPr bwMode="auto">
          <a:xfrm>
            <a:off x="0" y="8829675"/>
            <a:ext cx="2971800" cy="465138"/>
          </a:xfrm>
          <a:prstGeom prst="rect">
            <a:avLst/>
          </a:prstGeom>
          <a:noFill/>
          <a:ln>
            <a:miter lim="800000"/>
            <a:headEnd/>
            <a:tailEnd/>
          </a:ln>
        </p:spPr>
        <p:txBody>
          <a:bodyPr anchor="b"/>
          <a:lstStyle/>
          <a:p>
            <a:pPr>
              <a:defRPr/>
            </a:pPr>
            <a:endParaRPr lang="en-US" sz="1200" dirty="0">
              <a:latin typeface="+mn-l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latin typeface="Arial" charset="0"/>
              </a:rPr>
              <a:t>Recuerden lo que significa BFM – siglas en ingles que significan "mantenimiento del archivo bibliográfico" (</a:t>
            </a:r>
            <a:r>
              <a:rPr lang="es-MX" altLang="en-US" dirty="0" err="1" smtClean="0">
                <a:latin typeface="Arial" charset="0"/>
              </a:rPr>
              <a:t>Bibliographic</a:t>
            </a:r>
            <a:r>
              <a:rPr lang="es-MX" altLang="en-US" dirty="0" smtClean="0">
                <a:latin typeface="Arial" charset="0"/>
              </a:rPr>
              <a:t> File </a:t>
            </a:r>
            <a:r>
              <a:rPr lang="es-MX" altLang="en-US" dirty="0" err="1" smtClean="0">
                <a:latin typeface="Arial" charset="0"/>
              </a:rPr>
              <a:t>Maintenance</a:t>
            </a:r>
            <a:r>
              <a:rPr lang="es-MX" altLang="en-US" dirty="0" smtClean="0">
                <a:latin typeface="Arial" charset="0"/>
              </a:rPr>
              <a:t>")</a:t>
            </a:r>
          </a:p>
          <a:p>
            <a:pPr eaLnBrk="1" hangingPunct="1">
              <a:spcBef>
                <a:spcPct val="0"/>
              </a:spcBef>
            </a:pPr>
            <a:endParaRPr lang="es-MX" altLang="en-US" dirty="0" smtClean="0">
              <a:latin typeface="Arial" charset="0"/>
            </a:endParaRPr>
          </a:p>
          <a:p>
            <a:pPr eaLnBrk="1" hangingPunct="1">
              <a:spcBef>
                <a:spcPct val="0"/>
              </a:spcBef>
            </a:pPr>
            <a:r>
              <a:rPr lang="es-MX" altLang="en-US" dirty="0" smtClean="0">
                <a:latin typeface="Arial" charset="0"/>
              </a:rPr>
              <a:t>Los informes de OCLC incluyen el LC/NAF en su totalidad (registros duplicados de </a:t>
            </a:r>
            <a:r>
              <a:rPr lang="es-MX" altLang="en-US" dirty="0" err="1" smtClean="0">
                <a:latin typeface="Arial" charset="0"/>
              </a:rPr>
              <a:t>SkyRiver</a:t>
            </a:r>
            <a:r>
              <a:rPr lang="es-MX" altLang="en-US" dirty="0" smtClean="0">
                <a:latin typeface="Arial" charset="0"/>
              </a:rPr>
              <a:t>, OCLC, LC, BL), sin embargo los miembros de </a:t>
            </a:r>
            <a:r>
              <a:rPr lang="es-MX" altLang="en-US" dirty="0" err="1" smtClean="0">
                <a:latin typeface="Arial" charset="0"/>
              </a:rPr>
              <a:t>SkyRiver</a:t>
            </a:r>
            <a:r>
              <a:rPr lang="es-MX" altLang="en-US" dirty="0" smtClean="0">
                <a:latin typeface="Arial" charset="0"/>
              </a:rPr>
              <a:t> pueden notifica a su revisor o contacto en LC sobre duplicados para eliminarlos.</a:t>
            </a:r>
          </a:p>
        </p:txBody>
      </p:sp>
      <p:sp>
        <p:nvSpPr>
          <p:cNvPr id="3789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t>Si los miembros de NACO no quieren esperar, o tratan de descifrar el flujo de trabajo de cuales duplicados se deben notificar o no, pueden enviar eliminación de cualquier registro a naco@loc.gov. Noten que  OCLC genera informes de errores periódicamente, pero el proceso para eliminación del registro es muy lento.</a:t>
            </a:r>
            <a:endParaRPr lang="es-MX" altLang="en-US" dirty="0" smtClean="0">
              <a:latin typeface="Arial" charset="0"/>
            </a:endParaRPr>
          </a:p>
          <a:p>
            <a:pPr eaLnBrk="1" hangingPunct="1">
              <a:spcBef>
                <a:spcPct val="0"/>
              </a:spcBef>
            </a:pPr>
            <a:endParaRPr lang="es-MX" altLang="en-US" dirty="0" smtClean="0">
              <a:latin typeface="Arial" charset="0"/>
            </a:endParaRPr>
          </a:p>
          <a:p>
            <a:pPr eaLnBrk="1" hangingPunct="1">
              <a:spcBef>
                <a:spcPct val="0"/>
              </a:spcBef>
            </a:pPr>
            <a:r>
              <a:rPr lang="es-MX" altLang="en-US" dirty="0" smtClean="0">
                <a:latin typeface="Arial" charset="0"/>
              </a:rPr>
              <a:t>Con </a:t>
            </a:r>
            <a:r>
              <a:rPr lang="es-MX" altLang="en-US" dirty="0" err="1" smtClean="0">
                <a:latin typeface="Arial" charset="0"/>
              </a:rPr>
              <a:t>SkyRiver</a:t>
            </a:r>
            <a:r>
              <a:rPr lang="es-MX" altLang="en-US" dirty="0" smtClean="0">
                <a:latin typeface="Arial" charset="0"/>
              </a:rPr>
              <a:t> el revisor notifica a su contacto en LC o viceversa, sobre registros duplicado para eliminarlos.</a:t>
            </a:r>
          </a:p>
        </p:txBody>
      </p:sp>
      <p:sp>
        <p:nvSpPr>
          <p:cNvPr id="3993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endParaRPr lang="en-US" altLang="en-US" dirty="0" smtClean="0">
              <a:latin typeface="Arial" charset="0"/>
            </a:endParaRPr>
          </a:p>
        </p:txBody>
      </p:sp>
      <p:sp>
        <p:nvSpPr>
          <p:cNvPr id="4198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latin typeface="Arial" charset="0"/>
              </a:rPr>
              <a:t>Las bibliotecas deben contactar a LC </a:t>
            </a:r>
            <a:r>
              <a:rPr lang="es-MX" altLang="en-US" dirty="0" err="1" smtClean="0">
                <a:latin typeface="Arial" charset="0"/>
              </a:rPr>
              <a:t>Cooperative</a:t>
            </a:r>
            <a:r>
              <a:rPr lang="es-MX" altLang="en-US" dirty="0" smtClean="0">
                <a:latin typeface="Arial" charset="0"/>
              </a:rPr>
              <a:t> </a:t>
            </a:r>
            <a:r>
              <a:rPr lang="es-MX" altLang="en-US" dirty="0" err="1" smtClean="0">
                <a:latin typeface="Arial" charset="0"/>
              </a:rPr>
              <a:t>Programs</a:t>
            </a:r>
            <a:r>
              <a:rPr lang="es-MX" altLang="en-US" dirty="0" smtClean="0">
                <a:latin typeface="Arial" charset="0"/>
              </a:rPr>
              <a:t> </a:t>
            </a:r>
            <a:r>
              <a:rPr lang="es-MX" altLang="en-US" dirty="0" err="1" smtClean="0">
                <a:latin typeface="Arial" charset="0"/>
              </a:rPr>
              <a:t>Section</a:t>
            </a:r>
            <a:r>
              <a:rPr lang="es-MX" altLang="en-US" dirty="0" smtClean="0">
                <a:latin typeface="Arial" charset="0"/>
              </a:rPr>
              <a:t> (naco@loc.gov) con las notificaciones para la eliminación registros:</a:t>
            </a:r>
          </a:p>
          <a:p>
            <a:pPr eaLnBrk="1" hangingPunct="1">
              <a:spcBef>
                <a:spcPct val="0"/>
              </a:spcBef>
            </a:pPr>
            <a:r>
              <a:rPr lang="es-MX" altLang="en-US" dirty="0" smtClean="0"/>
              <a:t>Informe a COIN cual registro se debe mantener y cuál se debe eliminar; e incluya el LCCN (010 del registro no el </a:t>
            </a:r>
            <a:r>
              <a:rPr lang="es-MX" altLang="en-US" dirty="0" err="1" smtClean="0"/>
              <a:t>ARNs</a:t>
            </a:r>
            <a:r>
              <a:rPr lang="es-MX" altLang="en-US" dirty="0" smtClean="0"/>
              <a:t> de OCLC o de </a:t>
            </a:r>
            <a:r>
              <a:rPr lang="es-MX" altLang="en-US" dirty="0" err="1" smtClean="0"/>
              <a:t>SkyRiver</a:t>
            </a:r>
            <a:r>
              <a:rPr lang="es-MX" altLang="en-US" dirty="0" smtClean="0"/>
              <a:t>)</a:t>
            </a:r>
          </a:p>
        </p:txBody>
      </p:sp>
      <p:sp>
        <p:nvSpPr>
          <p:cNvPr id="4403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altLang="en-US" dirty="0" smtClean="0"/>
              <a:t>1 mayo 2013</a:t>
            </a:r>
          </a:p>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F3C606CD-8740-4273-925C-8A6CF8FFC4D9}" type="slidenum">
              <a:rPr lang="en-US" smtClean="0"/>
              <a:pPr>
                <a:defRPr/>
              </a:pPr>
              <a:t>22</a:t>
            </a:fld>
            <a:endParaRPr lang="en-US"/>
          </a:p>
        </p:txBody>
      </p:sp>
    </p:spTree>
    <p:extLst>
      <p:ext uri="{BB962C8B-B14F-4D97-AF65-F5344CB8AC3E}">
        <p14:creationId xmlns:p14="http://schemas.microsoft.com/office/powerpoint/2010/main" val="1617054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t>Cuando el revisor NACO está en otra institución, usted y su revisor deben decidir quien se comunica con LC COOP, para la eliminación de duplicados y/o necesidad de BFM.  Se puede determinar que usted envía una solicitud a su revisor y su revisor lo remite a LC; o con el permiso de su revisor, usted puede enviar los informes directamente a LC – si este es el caso -</a:t>
            </a:r>
            <a:r>
              <a:rPr lang="es-MX" altLang="en-US" b="1" dirty="0" smtClean="0"/>
              <a:t> su revisor debe haber revisado los registros sobre los que usted está enviando notificación.</a:t>
            </a:r>
          </a:p>
        </p:txBody>
      </p:sp>
      <p:sp>
        <p:nvSpPr>
          <p:cNvPr id="4710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err="1" smtClean="0"/>
              <a:t>Manténga</a:t>
            </a:r>
            <a:r>
              <a:rPr lang="es-MX" altLang="en-US" dirty="0" smtClean="0"/>
              <a:t> al día el flujo de trabajo.</a:t>
            </a:r>
            <a:endParaRPr lang="es-MX" altLang="en-US" dirty="0" smtClean="0">
              <a:latin typeface="Arial" charset="0"/>
            </a:endParaRPr>
          </a:p>
          <a:p>
            <a:pPr eaLnBrk="1" hangingPunct="1">
              <a:spcBef>
                <a:spcPct val="0"/>
              </a:spcBef>
            </a:pPr>
            <a:r>
              <a:rPr lang="es-MX" altLang="en-US" dirty="0" smtClean="0"/>
              <a:t>Aplique la regla de 24 horas: todo los puntos de acceso en cualquier registro que ha estado en el archivo de guardar por más de 24 horas deben ser re-buscados antes de su contribución al LC/NACO.</a:t>
            </a:r>
          </a:p>
        </p:txBody>
      </p:sp>
      <p:sp>
        <p:nvSpPr>
          <p:cNvPr id="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t>Debe haber un contacto primerio de NACO y un respaldo para dicha persona. Por favor, notifique a COIN sobre los cambios en su personal.</a:t>
            </a:r>
            <a:endParaRPr lang="es-MX" altLang="en-US" dirty="0" smtClean="0">
              <a:latin typeface="Arial" charset="0"/>
            </a:endParaRPr>
          </a:p>
        </p:txBody>
      </p:sp>
      <p:sp>
        <p:nvSpPr>
          <p:cNvPr id="5120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t>Información para contacto administrativo</a:t>
            </a:r>
            <a:endParaRPr lang="es-MX" altLang="en-US" dirty="0" smtClean="0">
              <a:latin typeface="Arial" charset="0"/>
            </a:endParaRPr>
          </a:p>
          <a:p>
            <a:pPr eaLnBrk="1" hangingPunct="1">
              <a:spcBef>
                <a:spcPct val="0"/>
              </a:spcBef>
            </a:pPr>
            <a:endParaRPr lang="es-MX" altLang="en-US" dirty="0" smtClean="0">
              <a:latin typeface="Arial" charset="0"/>
            </a:endParaRPr>
          </a:p>
        </p:txBody>
      </p:sp>
      <p:sp>
        <p:nvSpPr>
          <p:cNvPr id="53251" name="Footer Placeholder 1"/>
          <p:cNvSpPr txBox="1">
            <a:spLocks noGrp="1"/>
          </p:cNvSpPr>
          <p:nvPr/>
        </p:nvSpPr>
        <p:spPr bwMode="auto">
          <a:xfrm>
            <a:off x="0" y="8829675"/>
            <a:ext cx="2971800" cy="465138"/>
          </a:xfrm>
          <a:prstGeom prst="rect">
            <a:avLst/>
          </a:prstGeom>
          <a:noFill/>
          <a:ln>
            <a:miter lim="800000"/>
            <a:headEnd/>
            <a:tailEnd/>
          </a:ln>
        </p:spPr>
        <p:txBody>
          <a:bodyPr anchor="b"/>
          <a:lstStyle/>
          <a:p>
            <a:pPr>
              <a:defRPr/>
            </a:pPr>
            <a:endParaRPr lang="en-US" sz="1200">
              <a:latin typeface="+mn-l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Revise sus estadísticas y las de otras bibliotecas en línea en la página Web indicada en el URL en la diapositiva.</a:t>
            </a:r>
            <a:r>
              <a:rPr lang="en-US" altLang="en-US" dirty="0" smtClean="0"/>
              <a:t> </a:t>
            </a:r>
            <a:endParaRPr lang="en-US" altLang="en-US" dirty="0" smtClean="0">
              <a:latin typeface="Arial" charset="0"/>
            </a:endParaRPr>
          </a:p>
          <a:p>
            <a:pPr eaLnBrk="1" hangingPunct="1">
              <a:spcBef>
                <a:spcPct val="0"/>
              </a:spcBef>
            </a:pPr>
            <a:endParaRPr lang="en-US" altLang="en-US" dirty="0" smtClean="0">
              <a:latin typeface="Arial" charset="0"/>
            </a:endParaRPr>
          </a:p>
          <a:p>
            <a:pPr eaLnBrk="1" hangingPunct="1">
              <a:spcBef>
                <a:spcPct val="0"/>
              </a:spcBef>
            </a:pPr>
            <a:r>
              <a:rPr lang="es-ES" altLang="en-US" dirty="0" smtClean="0"/>
              <a:t>100 registros por año es el requisito mínimo para las bibliotecas universitarias. Si usted tiene preguntas acerca de su capacidad para cumplir con la cuota tal vez sea mejor buscar un proyecto chimenea para unirse.</a:t>
            </a:r>
            <a:r>
              <a:rPr lang="en-US" altLang="en-US" dirty="0" smtClean="0"/>
              <a:t> </a:t>
            </a:r>
          </a:p>
        </p:txBody>
      </p:sp>
      <p:sp>
        <p:nvSpPr>
          <p:cNvPr id="55299" name="Footer Placeholder 1"/>
          <p:cNvSpPr txBox="1">
            <a:spLocks noGrp="1"/>
          </p:cNvSpPr>
          <p:nvPr/>
        </p:nvSpPr>
        <p:spPr bwMode="auto">
          <a:xfrm>
            <a:off x="0" y="8829675"/>
            <a:ext cx="2971800" cy="465138"/>
          </a:xfrm>
          <a:prstGeom prst="rect">
            <a:avLst/>
          </a:prstGeom>
          <a:noFill/>
          <a:ln>
            <a:miter lim="800000"/>
            <a:headEnd/>
            <a:tailEnd/>
          </a:ln>
        </p:spPr>
        <p:txBody>
          <a:bodyPr anchor="b"/>
          <a:lstStyle/>
          <a:p>
            <a:pPr>
              <a:defRPr/>
            </a:pPr>
            <a:endParaRPr lang="en-US" sz="1200">
              <a:latin typeface="+mn-lt"/>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Revisión: 18 julio</a:t>
            </a:r>
            <a:r>
              <a:rPr lang="es-ES" altLang="en-US" baseline="0" dirty="0" smtClean="0"/>
              <a:t> 2014</a:t>
            </a:r>
            <a:endParaRPr lang="es-ES" altLang="en-US" dirty="0" smtClean="0"/>
          </a:p>
          <a:p>
            <a:pPr eaLnBrk="1" hangingPunct="1">
              <a:spcBef>
                <a:spcPct val="0"/>
              </a:spcBef>
            </a:pPr>
            <a:endParaRPr lang="en-US" altLang="en-US" dirty="0" smtClean="0">
              <a:latin typeface="Arial" charset="0"/>
            </a:endParaRPr>
          </a:p>
        </p:txBody>
      </p:sp>
      <p:sp>
        <p:nvSpPr>
          <p:cNvPr id="5734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err="1" smtClean="0">
                <a:latin typeface="Arial" charset="0"/>
              </a:rPr>
              <a:t>PCClist</a:t>
            </a:r>
            <a:r>
              <a:rPr lang="es-MX" altLang="en-US" dirty="0" smtClean="0">
                <a:latin typeface="Arial" charset="0"/>
              </a:rPr>
              <a:t>—lista de discusión y anuncios sobre actualizaciones de documentos, etc.  Todos son bienvenidos a suscribirse a la lista.</a:t>
            </a:r>
          </a:p>
          <a:p>
            <a:pPr eaLnBrk="1" hangingPunct="1">
              <a:spcBef>
                <a:spcPct val="0"/>
              </a:spcBef>
            </a:pPr>
            <a:endParaRPr lang="es-MX" altLang="en-US" dirty="0" smtClean="0">
              <a:latin typeface="Arial" charset="0"/>
            </a:endParaRPr>
          </a:p>
          <a:p>
            <a:pPr eaLnBrk="1" hangingPunct="1">
              <a:spcBef>
                <a:spcPct val="0"/>
              </a:spcBef>
            </a:pPr>
            <a:endParaRPr lang="es-MX" altLang="en-US" dirty="0" smtClean="0">
              <a:latin typeface="Arial" charset="0"/>
            </a:endParaRPr>
          </a:p>
          <a:p>
            <a:pPr eaLnBrk="1" hangingPunct="1">
              <a:spcBef>
                <a:spcPct val="0"/>
              </a:spcBef>
            </a:pPr>
            <a:endParaRPr lang="en-US" altLang="en-US" dirty="0" smtClean="0">
              <a:latin typeface="Arial" charset="0"/>
            </a:endParaRPr>
          </a:p>
        </p:txBody>
      </p:sp>
      <p:sp>
        <p:nvSpPr>
          <p:cNvPr id="5939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latin typeface="Arial" charset="0"/>
              </a:rPr>
              <a:t>Para mayor información véase el sitio Web del PCC</a:t>
            </a:r>
          </a:p>
          <a:p>
            <a:pPr eaLnBrk="1" hangingPunct="1">
              <a:spcBef>
                <a:spcPct val="0"/>
              </a:spcBef>
            </a:pPr>
            <a:endParaRPr lang="es-MX" altLang="en-US" dirty="0" smtClean="0">
              <a:latin typeface="Arial" charset="0"/>
            </a:endParaRPr>
          </a:p>
          <a:p>
            <a:pPr eaLnBrk="1" hangingPunct="1">
              <a:spcBef>
                <a:spcPct val="0"/>
              </a:spcBef>
            </a:pPr>
            <a:endParaRPr lang="en-US" altLang="en-US" dirty="0" smtClean="0">
              <a:latin typeface="Arial" charset="0"/>
            </a:endParaRPr>
          </a:p>
        </p:txBody>
      </p:sp>
      <p:sp>
        <p:nvSpPr>
          <p:cNvPr id="6144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dirty="0" smtClean="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t>Verifique en la lista de discusión </a:t>
            </a:r>
            <a:r>
              <a:rPr lang="es-MX" altLang="en-US" dirty="0" err="1" smtClean="0"/>
              <a:t>PCClist</a:t>
            </a:r>
            <a:r>
              <a:rPr lang="es-MX" altLang="en-US" dirty="0" smtClean="0"/>
              <a:t> y en el calendario en la página Web PCC sobre anuncios de reuniones / talleres, etc.</a:t>
            </a:r>
            <a:endParaRPr lang="es-MX" altLang="en-US" dirty="0" smtClean="0">
              <a:latin typeface="Arial" charset="0"/>
            </a:endParaRPr>
          </a:p>
          <a:p>
            <a:pPr eaLnBrk="1" hangingPunct="1">
              <a:spcBef>
                <a:spcPct val="0"/>
              </a:spcBef>
            </a:pPr>
            <a:endParaRPr lang="es-MX" altLang="en-US" b="1" dirty="0" smtClean="0">
              <a:latin typeface="Arial" charset="0"/>
            </a:endParaRPr>
          </a:p>
        </p:txBody>
      </p:sp>
      <p:sp>
        <p:nvSpPr>
          <p:cNvPr id="6349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MX" altLang="en-US" dirty="0" smtClean="0"/>
              <a:t>Otros talleres y oportunidades de capacitación estarán disponibles. Busqué los  anuncios en la lista de discusión </a:t>
            </a:r>
            <a:r>
              <a:rPr lang="es-MX" altLang="en-US" dirty="0" err="1" smtClean="0"/>
              <a:t>PCClist</a:t>
            </a:r>
            <a:r>
              <a:rPr lang="es-MX" altLang="en-US" dirty="0" smtClean="0"/>
              <a:t> y en los sitios Web del PCC.</a:t>
            </a:r>
          </a:p>
        </p:txBody>
      </p:sp>
      <p:sp>
        <p:nvSpPr>
          <p:cNvPr id="6553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Por favor, evalúe el taller de capacitación NACO (información, procedimientos, materiales, equipo, etc.) y díganos que podemos hacer para mejorar.</a:t>
            </a:r>
            <a:endParaRPr lang="en-US" altLang="en-US" dirty="0" smtClean="0">
              <a:latin typeface="Arial" charset="0"/>
            </a:endParaRPr>
          </a:p>
        </p:txBody>
      </p:sp>
      <p:sp>
        <p:nvSpPr>
          <p:cNvPr id="6758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ES" altLang="en-US" dirty="0" smtClean="0"/>
              <a:t>1 mayo 2013</a:t>
            </a:r>
          </a:p>
          <a:p>
            <a:pPr eaLnBrk="1" hangingPunct="1">
              <a:spcBef>
                <a:spcPct val="0"/>
              </a:spcBef>
            </a:pPr>
            <a:r>
              <a:rPr lang="es-ES" altLang="en-US" dirty="0" smtClean="0"/>
              <a:t>La capacitación y la revisión posterior deben ayudar a hacer suave y productivo el camino de la creación de </a:t>
            </a:r>
            <a:r>
              <a:rPr lang="es-ES" altLang="en-US" dirty="0" err="1" smtClean="0"/>
              <a:t>RANs</a:t>
            </a:r>
            <a:r>
              <a:rPr lang="es-ES" altLang="en-US" dirty="0" smtClean="0"/>
              <a:t>.</a:t>
            </a:r>
            <a:endParaRPr lang="en-US" altLang="en-US" dirty="0" smtClean="0">
              <a:latin typeface="Arial" charset="0"/>
            </a:endParaRPr>
          </a:p>
        </p:txBody>
      </p:sp>
      <p:sp>
        <p:nvSpPr>
          <p:cNvPr id="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BA7809D-8254-4DEC-A429-0AE9F9EF8E47}" type="datetime1">
              <a:rPr lang="en-US"/>
              <a:pPr>
                <a:defRPr/>
              </a:pPr>
              <a:t>12/6/2017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6" name="Slide Number Placeholder 5"/>
          <p:cNvSpPr>
            <a:spLocks noGrp="1"/>
          </p:cNvSpPr>
          <p:nvPr>
            <p:ph type="sldNum" sz="quarter" idx="12"/>
          </p:nvPr>
        </p:nvSpPr>
        <p:spPr/>
        <p:txBody>
          <a:bodyPr/>
          <a:lstStyle>
            <a:lvl1pPr>
              <a:defRPr/>
            </a:lvl1pPr>
          </a:lstStyle>
          <a:p>
            <a:pPr>
              <a:defRPr/>
            </a:pPr>
            <a:fld id="{C2A0D5DF-59FB-49C8-96E6-12026214C6A6}" type="slidenum">
              <a:rPr lang="en-US"/>
              <a:pPr>
                <a:defRPr/>
              </a:pPr>
              <a:t>‹#›</a:t>
            </a:fld>
            <a:endParaRPr lang="en-US"/>
          </a:p>
        </p:txBody>
      </p:sp>
    </p:spTree>
    <p:extLst>
      <p:ext uri="{BB962C8B-B14F-4D97-AF65-F5344CB8AC3E}">
        <p14:creationId xmlns:p14="http://schemas.microsoft.com/office/powerpoint/2010/main" val="282260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F372B25-A873-4580-BDED-AE4587F6D1BC}" type="datetime1">
              <a:rPr lang="en-US"/>
              <a:pPr>
                <a:defRPr/>
              </a:pPr>
              <a:t>12/6/2017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6" name="Slide Number Placeholder 5"/>
          <p:cNvSpPr>
            <a:spLocks noGrp="1"/>
          </p:cNvSpPr>
          <p:nvPr>
            <p:ph type="sldNum" sz="quarter" idx="12"/>
          </p:nvPr>
        </p:nvSpPr>
        <p:spPr/>
        <p:txBody>
          <a:bodyPr/>
          <a:lstStyle>
            <a:lvl1pPr>
              <a:defRPr/>
            </a:lvl1pPr>
          </a:lstStyle>
          <a:p>
            <a:pPr>
              <a:defRPr/>
            </a:pPr>
            <a:fld id="{3325D0F8-A68A-4993-B031-7F94FD996243}" type="slidenum">
              <a:rPr lang="en-US"/>
              <a:pPr>
                <a:defRPr/>
              </a:pPr>
              <a:t>‹#›</a:t>
            </a:fld>
            <a:endParaRPr lang="en-US"/>
          </a:p>
        </p:txBody>
      </p:sp>
    </p:spTree>
    <p:extLst>
      <p:ext uri="{BB962C8B-B14F-4D97-AF65-F5344CB8AC3E}">
        <p14:creationId xmlns:p14="http://schemas.microsoft.com/office/powerpoint/2010/main" val="2267734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5005A77-892A-4CFC-A087-D647F9FC8DE7}" type="datetime1">
              <a:rPr lang="en-US"/>
              <a:pPr>
                <a:defRPr/>
              </a:pPr>
              <a:t>12/6/2017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6" name="Slide Number Placeholder 5"/>
          <p:cNvSpPr>
            <a:spLocks noGrp="1"/>
          </p:cNvSpPr>
          <p:nvPr>
            <p:ph type="sldNum" sz="quarter" idx="12"/>
          </p:nvPr>
        </p:nvSpPr>
        <p:spPr/>
        <p:txBody>
          <a:bodyPr/>
          <a:lstStyle>
            <a:lvl1pPr>
              <a:defRPr/>
            </a:lvl1pPr>
          </a:lstStyle>
          <a:p>
            <a:pPr>
              <a:defRPr/>
            </a:pPr>
            <a:fld id="{7E2F40B0-621F-4FF3-B580-1F045AF600F6}" type="slidenum">
              <a:rPr lang="en-US"/>
              <a:pPr>
                <a:defRPr/>
              </a:pPr>
              <a:t>‹#›</a:t>
            </a:fld>
            <a:endParaRPr lang="en-US"/>
          </a:p>
        </p:txBody>
      </p:sp>
    </p:spTree>
    <p:extLst>
      <p:ext uri="{BB962C8B-B14F-4D97-AF65-F5344CB8AC3E}">
        <p14:creationId xmlns:p14="http://schemas.microsoft.com/office/powerpoint/2010/main" val="1141906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FD77C4F-962F-44BC-8449-9955830CCAA4}" type="datetime1">
              <a:rPr lang="en-US"/>
              <a:pPr>
                <a:defRPr/>
              </a:pPr>
              <a:t>12/6/2017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7" name="Slide Number Placeholder 5"/>
          <p:cNvSpPr>
            <a:spLocks noGrp="1"/>
          </p:cNvSpPr>
          <p:nvPr>
            <p:ph type="sldNum" sz="quarter" idx="12"/>
          </p:nvPr>
        </p:nvSpPr>
        <p:spPr/>
        <p:txBody>
          <a:bodyPr/>
          <a:lstStyle>
            <a:lvl1pPr>
              <a:defRPr/>
            </a:lvl1pPr>
          </a:lstStyle>
          <a:p>
            <a:pPr>
              <a:defRPr/>
            </a:pPr>
            <a:fld id="{9BA9DB5C-799A-4A99-872A-5675469C827F}" type="slidenum">
              <a:rPr lang="en-US"/>
              <a:pPr>
                <a:defRPr/>
              </a:pPr>
              <a:t>‹#›</a:t>
            </a:fld>
            <a:endParaRPr lang="en-US"/>
          </a:p>
        </p:txBody>
      </p:sp>
    </p:spTree>
    <p:extLst>
      <p:ext uri="{BB962C8B-B14F-4D97-AF65-F5344CB8AC3E}">
        <p14:creationId xmlns:p14="http://schemas.microsoft.com/office/powerpoint/2010/main" val="137430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8CEEB41-A694-40D5-B27E-9472684CC48B}" type="datetime1">
              <a:rPr lang="en-US"/>
              <a:pPr>
                <a:defRPr/>
              </a:pPr>
              <a:t>12/6/2017</a:t>
            </a:fld>
            <a:endParaRPr lang="en-US"/>
          </a:p>
        </p:txBody>
      </p:sp>
      <p:sp>
        <p:nvSpPr>
          <p:cNvPr id="8"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9" name="Slide Number Placeholder 5"/>
          <p:cNvSpPr>
            <a:spLocks noGrp="1"/>
          </p:cNvSpPr>
          <p:nvPr>
            <p:ph type="sldNum" sz="quarter" idx="12"/>
          </p:nvPr>
        </p:nvSpPr>
        <p:spPr/>
        <p:txBody>
          <a:bodyPr/>
          <a:lstStyle>
            <a:lvl1pPr>
              <a:defRPr/>
            </a:lvl1pPr>
          </a:lstStyle>
          <a:p>
            <a:pPr>
              <a:defRPr/>
            </a:pPr>
            <a:fld id="{C03E1967-4F14-40C6-8B7B-B9E7179D4FFA}" type="slidenum">
              <a:rPr lang="en-US"/>
              <a:pPr>
                <a:defRPr/>
              </a:pPr>
              <a:t>‹#›</a:t>
            </a:fld>
            <a:endParaRPr lang="en-US"/>
          </a:p>
        </p:txBody>
      </p:sp>
    </p:spTree>
    <p:extLst>
      <p:ext uri="{BB962C8B-B14F-4D97-AF65-F5344CB8AC3E}">
        <p14:creationId xmlns:p14="http://schemas.microsoft.com/office/powerpoint/2010/main" val="257465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3E6AD9B-E6FC-47DE-B161-69C30186B8DA}" type="datetime1">
              <a:rPr lang="en-US"/>
              <a:pPr>
                <a:defRPr/>
              </a:pPr>
              <a:t>12/6/2017</a:t>
            </a:fld>
            <a:endParaRPr lang="en-US"/>
          </a:p>
        </p:txBody>
      </p:sp>
      <p:sp>
        <p:nvSpPr>
          <p:cNvPr id="4"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5" name="Slide Number Placeholder 5"/>
          <p:cNvSpPr>
            <a:spLocks noGrp="1"/>
          </p:cNvSpPr>
          <p:nvPr>
            <p:ph type="sldNum" sz="quarter" idx="12"/>
          </p:nvPr>
        </p:nvSpPr>
        <p:spPr/>
        <p:txBody>
          <a:bodyPr/>
          <a:lstStyle>
            <a:lvl1pPr>
              <a:defRPr/>
            </a:lvl1pPr>
          </a:lstStyle>
          <a:p>
            <a:pPr>
              <a:defRPr/>
            </a:pPr>
            <a:fld id="{3BF7A67B-EF7D-4837-AA9E-DBE95828BECF}" type="slidenum">
              <a:rPr lang="en-US"/>
              <a:pPr>
                <a:defRPr/>
              </a:pPr>
              <a:t>‹#›</a:t>
            </a:fld>
            <a:endParaRPr lang="en-US"/>
          </a:p>
        </p:txBody>
      </p:sp>
    </p:spTree>
    <p:extLst>
      <p:ext uri="{BB962C8B-B14F-4D97-AF65-F5344CB8AC3E}">
        <p14:creationId xmlns:p14="http://schemas.microsoft.com/office/powerpoint/2010/main" val="955279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EFEAA6-43AE-4A4C-8E7A-267CCF6C9C8F}" type="datetime1">
              <a:rPr lang="en-US"/>
              <a:pPr>
                <a:defRPr/>
              </a:pPr>
              <a:t>12/6/2017</a:t>
            </a:fld>
            <a:endParaRPr lang="en-US"/>
          </a:p>
        </p:txBody>
      </p:sp>
      <p:sp>
        <p:nvSpPr>
          <p:cNvPr id="3"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4" name="Slide Number Placeholder 5"/>
          <p:cNvSpPr>
            <a:spLocks noGrp="1"/>
          </p:cNvSpPr>
          <p:nvPr>
            <p:ph type="sldNum" sz="quarter" idx="12"/>
          </p:nvPr>
        </p:nvSpPr>
        <p:spPr/>
        <p:txBody>
          <a:bodyPr/>
          <a:lstStyle>
            <a:lvl1pPr>
              <a:defRPr/>
            </a:lvl1pPr>
          </a:lstStyle>
          <a:p>
            <a:pPr>
              <a:defRPr/>
            </a:pPr>
            <a:fld id="{DD11A2C5-73B7-4006-97B0-2566F255ADD8}" type="slidenum">
              <a:rPr lang="en-US"/>
              <a:pPr>
                <a:defRPr/>
              </a:pPr>
              <a:t>‹#›</a:t>
            </a:fld>
            <a:endParaRPr lang="en-US"/>
          </a:p>
        </p:txBody>
      </p:sp>
    </p:spTree>
    <p:extLst>
      <p:ext uri="{BB962C8B-B14F-4D97-AF65-F5344CB8AC3E}">
        <p14:creationId xmlns:p14="http://schemas.microsoft.com/office/powerpoint/2010/main" val="2160264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C3A3EF0-47F4-49D1-9DCC-933ED038E7AB}" type="datetime1">
              <a:rPr lang="en-US"/>
              <a:pPr>
                <a:defRPr/>
              </a:pPr>
              <a:t>12/6/2017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7" name="Slide Number Placeholder 5"/>
          <p:cNvSpPr>
            <a:spLocks noGrp="1"/>
          </p:cNvSpPr>
          <p:nvPr>
            <p:ph type="sldNum" sz="quarter" idx="12"/>
          </p:nvPr>
        </p:nvSpPr>
        <p:spPr/>
        <p:txBody>
          <a:bodyPr/>
          <a:lstStyle>
            <a:lvl1pPr>
              <a:defRPr/>
            </a:lvl1pPr>
          </a:lstStyle>
          <a:p>
            <a:pPr>
              <a:defRPr/>
            </a:pPr>
            <a:fld id="{BFC2B294-782C-4DC1-9C0E-367A6C0C3D36}" type="slidenum">
              <a:rPr lang="en-US"/>
              <a:pPr>
                <a:defRPr/>
              </a:pPr>
              <a:t>‹#›</a:t>
            </a:fld>
            <a:endParaRPr lang="en-US"/>
          </a:p>
        </p:txBody>
      </p:sp>
    </p:spTree>
    <p:extLst>
      <p:ext uri="{BB962C8B-B14F-4D97-AF65-F5344CB8AC3E}">
        <p14:creationId xmlns:p14="http://schemas.microsoft.com/office/powerpoint/2010/main" val="399108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968D61F-2C91-4ABB-B793-F3AEBC4D8D85}" type="datetime1">
              <a:rPr lang="en-US"/>
              <a:pPr>
                <a:defRPr/>
              </a:pPr>
              <a:t>12/6/2017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7" name="Slide Number Placeholder 5"/>
          <p:cNvSpPr>
            <a:spLocks noGrp="1"/>
          </p:cNvSpPr>
          <p:nvPr>
            <p:ph type="sldNum" sz="quarter" idx="12"/>
          </p:nvPr>
        </p:nvSpPr>
        <p:spPr/>
        <p:txBody>
          <a:bodyPr/>
          <a:lstStyle>
            <a:lvl1pPr>
              <a:defRPr/>
            </a:lvl1pPr>
          </a:lstStyle>
          <a:p>
            <a:pPr>
              <a:defRPr/>
            </a:pPr>
            <a:fld id="{CEF33C8F-F4F6-43E1-AD14-AD182F8A2CC5}" type="slidenum">
              <a:rPr lang="en-US"/>
              <a:pPr>
                <a:defRPr/>
              </a:pPr>
              <a:t>‹#›</a:t>
            </a:fld>
            <a:endParaRPr lang="en-US"/>
          </a:p>
        </p:txBody>
      </p:sp>
    </p:spTree>
    <p:extLst>
      <p:ext uri="{BB962C8B-B14F-4D97-AF65-F5344CB8AC3E}">
        <p14:creationId xmlns:p14="http://schemas.microsoft.com/office/powerpoint/2010/main" val="949839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E06FEB6-582B-4213-A33D-B6019310B37C}" type="datetime1">
              <a:rPr lang="en-US"/>
              <a:pPr>
                <a:defRPr/>
              </a:pPr>
              <a:t>12/6/2017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6" name="Slide Number Placeholder 5"/>
          <p:cNvSpPr>
            <a:spLocks noGrp="1"/>
          </p:cNvSpPr>
          <p:nvPr>
            <p:ph type="sldNum" sz="quarter" idx="12"/>
          </p:nvPr>
        </p:nvSpPr>
        <p:spPr/>
        <p:txBody>
          <a:bodyPr/>
          <a:lstStyle>
            <a:lvl1pPr>
              <a:defRPr/>
            </a:lvl1pPr>
          </a:lstStyle>
          <a:p>
            <a:pPr>
              <a:defRPr/>
            </a:pPr>
            <a:fld id="{A2E31D44-B7DA-4048-974F-B2A8572A9B55}" type="slidenum">
              <a:rPr lang="en-US"/>
              <a:pPr>
                <a:defRPr/>
              </a:pPr>
              <a:t>‹#›</a:t>
            </a:fld>
            <a:endParaRPr lang="en-US"/>
          </a:p>
        </p:txBody>
      </p:sp>
    </p:spTree>
    <p:extLst>
      <p:ext uri="{BB962C8B-B14F-4D97-AF65-F5344CB8AC3E}">
        <p14:creationId xmlns:p14="http://schemas.microsoft.com/office/powerpoint/2010/main" val="269630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E33A7FB-2AA8-423D-8235-42D5CC63021A}" type="datetime1">
              <a:rPr lang="en-US"/>
              <a:pPr>
                <a:defRPr/>
              </a:pPr>
              <a:t>12/6/2017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s-MX"/>
              <a:t>Módulo 8. Administración NACO</a:t>
            </a:r>
          </a:p>
        </p:txBody>
      </p:sp>
      <p:sp>
        <p:nvSpPr>
          <p:cNvPr id="6" name="Slide Number Placeholder 5"/>
          <p:cNvSpPr>
            <a:spLocks noGrp="1"/>
          </p:cNvSpPr>
          <p:nvPr>
            <p:ph type="sldNum" sz="quarter" idx="12"/>
          </p:nvPr>
        </p:nvSpPr>
        <p:spPr/>
        <p:txBody>
          <a:bodyPr/>
          <a:lstStyle>
            <a:lvl1pPr>
              <a:defRPr/>
            </a:lvl1pPr>
          </a:lstStyle>
          <a:p>
            <a:pPr>
              <a:defRPr/>
            </a:pPr>
            <a:fld id="{66701692-F24F-40D0-A45A-578FD033BF56}" type="slidenum">
              <a:rPr lang="en-US"/>
              <a:pPr>
                <a:defRPr/>
              </a:pPr>
              <a:t>‹#›</a:t>
            </a:fld>
            <a:endParaRPr lang="en-US"/>
          </a:p>
        </p:txBody>
      </p:sp>
    </p:spTree>
    <p:extLst>
      <p:ext uri="{BB962C8B-B14F-4D97-AF65-F5344CB8AC3E}">
        <p14:creationId xmlns:p14="http://schemas.microsoft.com/office/powerpoint/2010/main" val="2671645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 N</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3CCC66A-869A-4745-A003-085FE0EF0C5A}" type="datetime1">
              <a:rPr lang="en-US"/>
              <a:pPr>
                <a:defRPr/>
              </a:pPr>
              <a:t>12/6/2017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r>
              <a:rPr lang="es-MX"/>
              <a:t>Módulo 8. Administración NACO</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4B5C8DD-5A7C-469D-AE38-792A0CAF390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loc.gov/aba/pcc/sct/documents/PCCSCTNACO%20Reviewers%20Handbook_20120706_Final.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loc.gov/aba/pcc/naco/documents/connexion-naco.pdf" TargetMode="External"/><Relationship Id="rId4" Type="http://schemas.openxmlformats.org/officeDocument/2006/relationships/hyperlink" Target="https://www.oclc.org/resources/support/connexion/documentation/browser/authorities/create_auth_records/create_auth_records_pdf.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csdirect.iii.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bibliotecas.uaslp.mx/autoridade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loc.gov/aba/pcc/naco/bfmguide.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naco@loc.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loc.gov/aba/pcc/stats.html"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loc.gov/catworkshop/courses/naco-RDA/index.html"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loc.gov/aba/pcc/naco/"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mailto:coop@loc.gov"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loc.gov/aba/pcc/"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surveymonkey.com/s/7VWG372"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66800" y="2667000"/>
            <a:ext cx="7162800" cy="1371600"/>
          </a:xfrm>
        </p:spPr>
        <p:txBody>
          <a:bodyPr/>
          <a:lstStyle/>
          <a:p>
            <a:pPr eaLnBrk="1" hangingPunct="1"/>
            <a:r>
              <a:rPr lang="es-MX" altLang="en-US" sz="4000" smtClean="0"/>
              <a:t>Administración NACO</a:t>
            </a:r>
          </a:p>
        </p:txBody>
      </p:sp>
      <p:pic>
        <p:nvPicPr>
          <p:cNvPr id="205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762000"/>
            <a:ext cx="6700838"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itle 1"/>
          <p:cNvSpPr>
            <a:spLocks/>
          </p:cNvSpPr>
          <p:nvPr/>
        </p:nvSpPr>
        <p:spPr bwMode="auto">
          <a:xfrm>
            <a:off x="1066800" y="4038600"/>
            <a:ext cx="7162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3200">
                <a:solidFill>
                  <a:srgbClr val="898989"/>
                </a:solidFill>
                <a:latin typeface="Calibri" pitchFamily="34" charset="0"/>
              </a:rPr>
              <a:t>Módulo</a:t>
            </a:r>
            <a:r>
              <a:rPr lang="en-US" altLang="en-US" sz="3200">
                <a:solidFill>
                  <a:srgbClr val="898989"/>
                </a:solidFill>
                <a:latin typeface="Calibri" pitchFamily="34" charset="0"/>
              </a:rPr>
              <a:t> 8</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25493DD5-EFAA-47E7-81D4-BF659B0F2379}" type="slidenum">
              <a:rPr lang="en-US" sz="1200">
                <a:solidFill>
                  <a:schemeClr val="tx1">
                    <a:tint val="75000"/>
                  </a:schemeClr>
                </a:solidFill>
                <a:latin typeface="+mn-lt"/>
                <a:cs typeface="+mn-cs"/>
              </a:rPr>
              <a:pPr algn="r" fontAlgn="auto">
                <a:spcBef>
                  <a:spcPts val="0"/>
                </a:spcBef>
                <a:spcAft>
                  <a:spcPts val="0"/>
                </a:spcAft>
                <a:defRPr/>
              </a:pPr>
              <a:t>1</a:t>
            </a:fld>
            <a:endParaRPr lang="en-US" sz="1200" dirty="0">
              <a:solidFill>
                <a:schemeClr val="tx1">
                  <a:tint val="75000"/>
                </a:schemeClr>
              </a:solidFill>
              <a:latin typeface="+mn-lt"/>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715962"/>
          </a:xfrm>
        </p:spPr>
        <p:txBody>
          <a:bodyPr/>
          <a:lstStyle/>
          <a:p>
            <a:pPr eaLnBrk="1" hangingPunct="1"/>
            <a:r>
              <a:rPr lang="es-MX" altLang="en-US" sz="4000" smtClean="0"/>
              <a:t>¿Preguntas?</a:t>
            </a:r>
          </a:p>
        </p:txBody>
      </p:sp>
      <p:sp>
        <p:nvSpPr>
          <p:cNvPr id="3075" name="Rectangle 3"/>
          <p:cNvSpPr>
            <a:spLocks noGrp="1" noChangeArrowheads="1"/>
          </p:cNvSpPr>
          <p:nvPr>
            <p:ph type="body" idx="1"/>
          </p:nvPr>
        </p:nvSpPr>
        <p:spPr>
          <a:xfrm>
            <a:off x="228600" y="1295400"/>
            <a:ext cx="8610600" cy="5257800"/>
          </a:xfrm>
        </p:spPr>
        <p:txBody>
          <a:bodyPr/>
          <a:lstStyle/>
          <a:p>
            <a:pPr eaLnBrk="1" hangingPunct="1">
              <a:lnSpc>
                <a:spcPct val="90000"/>
              </a:lnSpc>
            </a:pPr>
            <a:r>
              <a:rPr lang="es-MX" altLang="en-US" smtClean="0"/>
              <a:t>¿Tiene preguntas, hasta este momento?</a:t>
            </a:r>
          </a:p>
          <a:p>
            <a:pPr eaLnBrk="1" hangingPunct="1">
              <a:lnSpc>
                <a:spcPct val="90000"/>
              </a:lnSpc>
            </a:pPr>
            <a:r>
              <a:rPr lang="es-MX" altLang="en-US" smtClean="0"/>
              <a:t>Dudas, Consultas, Preguntas – ¿después de hoy</a:t>
            </a:r>
            <a:r>
              <a:rPr lang="en-US" altLang="en-US" smtClean="0"/>
              <a:t>?</a:t>
            </a:r>
          </a:p>
          <a:p>
            <a:pPr lvl="1" eaLnBrk="1" hangingPunct="1">
              <a:lnSpc>
                <a:spcPct val="90000"/>
              </a:lnSpc>
            </a:pPr>
            <a:r>
              <a:rPr lang="es-ES" altLang="en-US" sz="3200" smtClean="0"/>
              <a:t>Consulte la documentación y los materiales de capacitación antes de solicitar ayuda</a:t>
            </a:r>
            <a:r>
              <a:rPr lang="en-US" altLang="en-US" sz="3200" smtClean="0"/>
              <a:t> </a:t>
            </a:r>
          </a:p>
          <a:p>
            <a:pPr lvl="1" eaLnBrk="1" hangingPunct="1">
              <a:lnSpc>
                <a:spcPct val="90000"/>
              </a:lnSpc>
            </a:pPr>
            <a:r>
              <a:rPr lang="es-ES" altLang="en-US" sz="3200" smtClean="0"/>
              <a:t>Discuta con otros catalogadores</a:t>
            </a:r>
            <a:r>
              <a:rPr lang="en-US" altLang="en-US" sz="3200" smtClean="0"/>
              <a:t> </a:t>
            </a:r>
          </a:p>
          <a:p>
            <a:pPr lvl="1" eaLnBrk="1" hangingPunct="1">
              <a:lnSpc>
                <a:spcPct val="90000"/>
              </a:lnSpc>
            </a:pPr>
            <a:r>
              <a:rPr lang="es-ES" altLang="en-US" sz="3200" smtClean="0"/>
              <a:t>Si la duda es sobre los materiales de capacitación, póngase en contacto con el instructor</a:t>
            </a:r>
            <a:r>
              <a:rPr lang="en-US" altLang="en-US" sz="3200" smtClean="0"/>
              <a:t> </a:t>
            </a:r>
          </a:p>
          <a:p>
            <a:pPr lvl="1" eaLnBrk="1" hangingPunct="1">
              <a:lnSpc>
                <a:spcPct val="90000"/>
              </a:lnSpc>
            </a:pPr>
            <a:r>
              <a:rPr lang="es-ES" altLang="en-US" sz="3200" smtClean="0"/>
              <a:t>Si es sobre los RANs, contacte a naco@loc.gov o a su revisor</a:t>
            </a:r>
            <a:r>
              <a:rPr lang="en-US" altLang="en-US" sz="3200" smtClean="0"/>
              <a:t> </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9A1960B7-942D-4060-8F06-86C566C9C8C3}" type="slidenum">
              <a:rPr lang="en-US"/>
              <a:pPr>
                <a:defRPr/>
              </a:pPr>
              <a:t>2</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fontScale="90000"/>
          </a:bodyPr>
          <a:lstStyle/>
          <a:p>
            <a:pPr eaLnBrk="1" hangingPunct="1">
              <a:defRPr/>
            </a:pPr>
            <a:r>
              <a:rPr lang="es-ES" dirty="0" smtClean="0"/>
              <a:t>Lineamientos: Información proporcionada</a:t>
            </a:r>
            <a:r>
              <a:rPr lang="en-US" dirty="0" smtClean="0"/>
              <a:t> </a:t>
            </a:r>
          </a:p>
        </p:txBody>
      </p:sp>
      <p:sp>
        <p:nvSpPr>
          <p:cNvPr id="4099" name="Rectangle 3"/>
          <p:cNvSpPr>
            <a:spLocks noGrp="1" noChangeArrowheads="1"/>
          </p:cNvSpPr>
          <p:nvPr>
            <p:ph type="body" idx="1"/>
          </p:nvPr>
        </p:nvSpPr>
        <p:spPr>
          <a:xfrm>
            <a:off x="304800" y="1600200"/>
            <a:ext cx="8839200" cy="5257800"/>
          </a:xfrm>
        </p:spPr>
        <p:txBody>
          <a:bodyPr/>
          <a:lstStyle/>
          <a:p>
            <a:pPr eaLnBrk="1" hangingPunct="1"/>
            <a:r>
              <a:rPr lang="es-ES" altLang="en-US" dirty="0" smtClean="0"/>
              <a:t>La capacitación de NACO es administrada por el PCC y es proporcionada por la Sección de Programas de Cooperación (COOP) a LC</a:t>
            </a:r>
          </a:p>
          <a:p>
            <a:pPr lvl="1" eaLnBrk="1" hangingPunct="1"/>
            <a:r>
              <a:rPr lang="es-ES" altLang="en-US" dirty="0" smtClean="0"/>
              <a:t>El apoyo a los programas, la documentación, los materiales de capacitación, las comunicaciones, etc.</a:t>
            </a:r>
          </a:p>
          <a:p>
            <a:pPr lvl="1" eaLnBrk="1" hangingPunct="1"/>
            <a:r>
              <a:rPr lang="es-ES" altLang="en-US" dirty="0" smtClean="0"/>
              <a:t>Consultación con la División de Políticas y Normas (PSD) de LC</a:t>
            </a:r>
          </a:p>
          <a:p>
            <a:pPr eaLnBrk="1" hangingPunct="1"/>
            <a:r>
              <a:rPr lang="es-ES" altLang="en-US" dirty="0" smtClean="0"/>
              <a:t>Las autorizaciones de nivel "NACO" son proporcionadas por OCLC y </a:t>
            </a:r>
            <a:r>
              <a:rPr lang="es-ES" altLang="en-US" dirty="0" err="1" smtClean="0"/>
              <a:t>SkyRiver</a:t>
            </a:r>
            <a:r>
              <a:rPr lang="en-US" altLang="en-US" dirty="0" smtClean="0"/>
              <a:t> </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p>
        </p:txBody>
      </p:sp>
      <p:sp>
        <p:nvSpPr>
          <p:cNvPr id="3" name="Slide Number Placeholder 2"/>
          <p:cNvSpPr>
            <a:spLocks noGrp="1"/>
          </p:cNvSpPr>
          <p:nvPr>
            <p:ph type="sldNum" sz="quarter" idx="12"/>
          </p:nvPr>
        </p:nvSpPr>
        <p:spPr/>
        <p:txBody>
          <a:bodyPr/>
          <a:lstStyle/>
          <a:p>
            <a:pPr>
              <a:defRPr/>
            </a:pPr>
            <a:fld id="{80F53578-111B-4B1A-A504-C0FBC64F5015}" type="slidenum">
              <a:rPr lang="en-US"/>
              <a:pPr>
                <a:defRPr/>
              </a:pPr>
              <a:t>3</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0" y="277813"/>
            <a:ext cx="9144000" cy="1322387"/>
          </a:xfrm>
        </p:spPr>
        <p:txBody>
          <a:bodyPr rtlCol="0">
            <a:normAutofit fontScale="90000"/>
          </a:bodyPr>
          <a:lstStyle/>
          <a:p>
            <a:pPr eaLnBrk="1" fontAlgn="auto" hangingPunct="1">
              <a:spcAft>
                <a:spcPts val="0"/>
              </a:spcAft>
              <a:defRPr/>
            </a:pPr>
            <a:r>
              <a:rPr lang="es-ES" dirty="0" smtClean="0"/>
              <a:t>Lineamientos:</a:t>
            </a:r>
            <a:r>
              <a:rPr lang="en-US" dirty="0" smtClean="0"/>
              <a:t> </a:t>
            </a:r>
            <a:br>
              <a:rPr lang="en-US" dirty="0" smtClean="0"/>
            </a:br>
            <a:r>
              <a:rPr lang="es-ES" dirty="0" smtClean="0"/>
              <a:t> Período de Revisión</a:t>
            </a:r>
            <a:endParaRPr lang="en-US" dirty="0" smtClean="0"/>
          </a:p>
        </p:txBody>
      </p:sp>
      <p:sp>
        <p:nvSpPr>
          <p:cNvPr id="5123" name="Rectangle 3"/>
          <p:cNvSpPr>
            <a:spLocks noGrp="1" noChangeArrowheads="1"/>
          </p:cNvSpPr>
          <p:nvPr>
            <p:ph type="body" idx="1"/>
          </p:nvPr>
        </p:nvSpPr>
        <p:spPr>
          <a:xfrm>
            <a:off x="609600" y="1828800"/>
            <a:ext cx="7924800" cy="4683125"/>
          </a:xfrm>
        </p:spPr>
        <p:txBody>
          <a:bodyPr/>
          <a:lstStyle/>
          <a:p>
            <a:pPr eaLnBrk="1" hangingPunct="1"/>
            <a:r>
              <a:rPr lang="es-ES" altLang="en-US" smtClean="0"/>
              <a:t>El nivel de "independiente" debe obtenerse antes de poder contribuir registros directamente a LC/NAF a través de OCLC y SkyRiver</a:t>
            </a:r>
          </a:p>
          <a:p>
            <a:pPr eaLnBrk="1" hangingPunct="1"/>
            <a:r>
              <a:rPr lang="es-ES" altLang="en-US" smtClean="0"/>
              <a:t>Un(a) revisor(a) se asignará a nivel local o regional; de lo contrario, LC hará la revisión</a:t>
            </a:r>
          </a:p>
          <a:p>
            <a:pPr eaLnBrk="1" hangingPunct="1"/>
            <a:r>
              <a:rPr lang="es-ES" altLang="en-US" smtClean="0"/>
              <a:t>El periodo de revisión es flexible, con base en el número de registros enviados para revisión</a:t>
            </a:r>
            <a:endParaRPr lang="en-US" altLang="en-US" smtClean="0"/>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1E35DB02-58A0-464B-A01F-A9A2344F3B11}" type="slidenum">
              <a:rPr lang="en-US"/>
              <a:pPr>
                <a:defRPr/>
              </a:pPr>
              <a:t>4</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228600"/>
            <a:ext cx="8229600" cy="1143000"/>
          </a:xfrm>
        </p:spPr>
        <p:txBody>
          <a:bodyPr rtlCol="0">
            <a:normAutofit fontScale="90000"/>
          </a:bodyPr>
          <a:lstStyle/>
          <a:p>
            <a:pPr eaLnBrk="1" fontAlgn="auto" hangingPunct="1">
              <a:spcAft>
                <a:spcPts val="0"/>
              </a:spcAft>
              <a:defRPr/>
            </a:pPr>
            <a:r>
              <a:rPr lang="es-MX" dirty="0" smtClean="0"/>
              <a:t>Lineamientos : </a:t>
            </a:r>
            <a:br>
              <a:rPr lang="es-MX" dirty="0" smtClean="0"/>
            </a:br>
            <a:r>
              <a:rPr lang="es-MX" dirty="0" smtClean="0"/>
              <a:t>Proceso de Revisión en "</a:t>
            </a:r>
            <a:r>
              <a:rPr lang="es-MX" dirty="0" err="1" smtClean="0"/>
              <a:t>Connexion</a:t>
            </a:r>
            <a:r>
              <a:rPr lang="es-MX" dirty="0" smtClean="0"/>
              <a:t>" </a:t>
            </a:r>
          </a:p>
        </p:txBody>
      </p:sp>
      <p:sp>
        <p:nvSpPr>
          <p:cNvPr id="6147" name="Rectangle 3"/>
          <p:cNvSpPr>
            <a:spLocks noGrp="1" noChangeArrowheads="1"/>
          </p:cNvSpPr>
          <p:nvPr>
            <p:ph type="body" idx="1"/>
          </p:nvPr>
        </p:nvSpPr>
        <p:spPr>
          <a:xfrm>
            <a:off x="381000" y="1524000"/>
            <a:ext cx="8229600" cy="4759325"/>
          </a:xfrm>
        </p:spPr>
        <p:txBody>
          <a:bodyPr/>
          <a:lstStyle/>
          <a:p>
            <a:pPr eaLnBrk="1" hangingPunct="1"/>
            <a:r>
              <a:rPr lang="es-MX" altLang="en-US" sz="3400" smtClean="0"/>
              <a:t>Crear un RAN y subirlo al archivo de revisión</a:t>
            </a:r>
          </a:p>
          <a:p>
            <a:pPr eaLnBrk="1" hangingPunct="1"/>
            <a:r>
              <a:rPr lang="es-MX" altLang="en-US" sz="3400" smtClean="0"/>
              <a:t>Notificar al revisor a través de correo electrónico (asegure que incluye el código OCLC de la biblioteca)</a:t>
            </a:r>
          </a:p>
          <a:p>
            <a:pPr eaLnBrk="1" hangingPunct="1"/>
            <a:r>
              <a:rPr lang="es-MX" altLang="en-US" sz="3400" smtClean="0"/>
              <a:t>Utilice el campo 952 (OCLC) para hacer preguntas breves o para citar las instrucciones  aplicadas – de lo contrario use un correo electrónico</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EED7432D-D98C-4772-9D96-B075BE87A621}" type="slidenum">
              <a:rPr lang="en-US"/>
              <a:pPr>
                <a:defRPr/>
              </a:pPr>
              <a:t>5</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s-MX" altLang="en-US" sz="2800" smtClean="0"/>
              <a:t>Proceso de Revisión en Connexion:</a:t>
            </a:r>
            <a:br>
              <a:rPr lang="es-MX" altLang="en-US" sz="2800" smtClean="0"/>
            </a:br>
            <a:r>
              <a:rPr lang="es-MX" altLang="en-US" sz="2800" smtClean="0"/>
              <a:t> Para someter a revisión: haga clic en el menú "Action" y elija “Submit for review”</a:t>
            </a:r>
          </a:p>
        </p:txBody>
      </p:sp>
      <p:sp>
        <p:nvSpPr>
          <p:cNvPr id="4" name="Footer Placeholder 3"/>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5" name="Slide Number Placeholder 4"/>
          <p:cNvSpPr>
            <a:spLocks noGrp="1"/>
          </p:cNvSpPr>
          <p:nvPr>
            <p:ph type="sldNum" sz="quarter" idx="12"/>
          </p:nvPr>
        </p:nvSpPr>
        <p:spPr/>
        <p:txBody>
          <a:bodyPr/>
          <a:lstStyle/>
          <a:p>
            <a:pPr>
              <a:defRPr/>
            </a:pPr>
            <a:fld id="{4D60ECD2-D363-43D5-87CD-A7E81DF28704}" type="slidenum">
              <a:rPr lang="en-US" smtClean="0"/>
              <a:pPr>
                <a:defRPr/>
              </a:pPr>
              <a:t>6</a:t>
            </a:fld>
            <a:endParaRPr lang="en-US" dirty="0"/>
          </a:p>
        </p:txBody>
      </p:sp>
      <p:pic>
        <p:nvPicPr>
          <p:cNvPr id="7173"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371600" y="1449388"/>
            <a:ext cx="7040563" cy="4806950"/>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descr="HS5ClipImage_43c503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381000"/>
            <a:ext cx="9144000" cy="584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2"/>
          <p:cNvSpPr>
            <a:spLocks noGrp="1" noChangeArrowheads="1"/>
          </p:cNvSpPr>
          <p:nvPr>
            <p:ph type="title"/>
          </p:nvPr>
        </p:nvSpPr>
        <p:spPr>
          <a:xfrm>
            <a:off x="0" y="0"/>
            <a:ext cx="9144000" cy="1143000"/>
          </a:xfrm>
          <a:solidFill>
            <a:schemeClr val="bg1"/>
          </a:solidFill>
        </p:spPr>
        <p:txBody>
          <a:bodyPr/>
          <a:lstStyle/>
          <a:p>
            <a:pPr eaLnBrk="1" hangingPunct="1"/>
            <a:r>
              <a:rPr lang="es-MX" altLang="en-US" sz="2800" smtClean="0"/>
              <a:t>Proceso de Revisión en "Connexion": </a:t>
            </a:r>
            <a:br>
              <a:rPr lang="es-MX" altLang="en-US" sz="2800" smtClean="0"/>
            </a:br>
            <a:r>
              <a:rPr lang="es-MX" altLang="en-US" sz="2800" smtClean="0"/>
              <a:t> Para someter a revisión : ingrese el símbolo OCLC del revisor</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F22B38CD-078D-420D-BB10-F1AFE3B04216}" type="slidenum">
              <a:rPr lang="en-US"/>
              <a:pPr>
                <a:defRPr/>
              </a:pPr>
              <a:t>7</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0" y="155575"/>
            <a:ext cx="9144000" cy="1139825"/>
          </a:xfrm>
        </p:spPr>
        <p:txBody>
          <a:bodyPr rtlCol="0">
            <a:normAutofit fontScale="90000"/>
          </a:bodyPr>
          <a:lstStyle/>
          <a:p>
            <a:pPr eaLnBrk="1" fontAlgn="auto" hangingPunct="1">
              <a:spcAft>
                <a:spcPts val="0"/>
              </a:spcAft>
              <a:defRPr/>
            </a:pPr>
            <a:r>
              <a:rPr lang="es-MX" sz="3600" dirty="0" smtClean="0"/>
              <a:t>Lineamentos : Fuentes de Ayudas en Connexion  para Registros de Autoridades</a:t>
            </a:r>
          </a:p>
        </p:txBody>
      </p:sp>
      <p:sp>
        <p:nvSpPr>
          <p:cNvPr id="11268" name="Rectangle 3"/>
          <p:cNvSpPr>
            <a:spLocks noGrp="1" noChangeArrowheads="1"/>
          </p:cNvSpPr>
          <p:nvPr>
            <p:ph type="body" idx="1"/>
          </p:nvPr>
        </p:nvSpPr>
        <p:spPr>
          <a:xfrm>
            <a:off x="457200" y="1371600"/>
            <a:ext cx="8229600" cy="5105400"/>
          </a:xfrm>
        </p:spPr>
        <p:txBody>
          <a:bodyPr rtlCol="0">
            <a:normAutofit lnSpcReduction="10000"/>
          </a:bodyPr>
          <a:lstStyle/>
          <a:p>
            <a:pPr eaLnBrk="1" fontAlgn="auto" hangingPunct="1">
              <a:lnSpc>
                <a:spcPct val="90000"/>
              </a:lnSpc>
              <a:spcAft>
                <a:spcPts val="0"/>
              </a:spcAft>
              <a:buFont typeface="Arial" pitchFamily="34" charset="0"/>
              <a:buChar char="•"/>
              <a:defRPr/>
            </a:pPr>
            <a:r>
              <a:rPr lang="en-US" sz="2400" dirty="0" smtClean="0"/>
              <a:t>RDA NACO Reviewers Handbook for OCLC Connexion (July 2012) </a:t>
            </a:r>
          </a:p>
          <a:p>
            <a:pPr marL="0" indent="0" eaLnBrk="1" fontAlgn="auto" hangingPunct="1">
              <a:lnSpc>
                <a:spcPct val="90000"/>
              </a:lnSpc>
              <a:spcAft>
                <a:spcPts val="0"/>
              </a:spcAft>
              <a:buFontTx/>
              <a:buNone/>
              <a:defRPr/>
            </a:pPr>
            <a:r>
              <a:rPr lang="en-US" sz="2400" dirty="0" smtClean="0">
                <a:hlinkClick r:id="rId3"/>
              </a:rPr>
              <a:t>http://www.loc.gov/aba/pcc/sct/documents/PCCSCTNACO%20Reviewers%20Handbook_20120706_Final.pdf</a:t>
            </a:r>
            <a:endParaRPr lang="en-US" sz="2400" dirty="0" smtClean="0"/>
          </a:p>
          <a:p>
            <a:pPr marL="0" indent="0" eaLnBrk="1" fontAlgn="auto" hangingPunct="1">
              <a:lnSpc>
                <a:spcPct val="90000"/>
              </a:lnSpc>
              <a:spcAft>
                <a:spcPts val="0"/>
              </a:spcAft>
              <a:buFontTx/>
              <a:buNone/>
              <a:defRPr/>
            </a:pPr>
            <a:endParaRPr lang="en-US" sz="2400" dirty="0"/>
          </a:p>
          <a:p>
            <a:pPr eaLnBrk="1" fontAlgn="auto" hangingPunct="1">
              <a:lnSpc>
                <a:spcPct val="90000"/>
              </a:lnSpc>
              <a:spcAft>
                <a:spcPts val="0"/>
              </a:spcAft>
              <a:buFont typeface="Arial" pitchFamily="34" charset="0"/>
              <a:buChar char="•"/>
              <a:defRPr/>
            </a:pPr>
            <a:r>
              <a:rPr lang="en-US" sz="2400" dirty="0" smtClean="0"/>
              <a:t>OCLC documentation (last updated: April 2012)</a:t>
            </a:r>
          </a:p>
          <a:p>
            <a:pPr eaLnBrk="1" fontAlgn="auto" hangingPunct="1">
              <a:lnSpc>
                <a:spcPct val="90000"/>
              </a:lnSpc>
              <a:spcAft>
                <a:spcPts val="0"/>
              </a:spcAft>
              <a:buFontTx/>
              <a:buNone/>
              <a:defRPr/>
            </a:pPr>
            <a:r>
              <a:rPr lang="en-US" sz="2400" dirty="0" smtClean="0">
                <a:solidFill>
                  <a:srgbClr val="000000"/>
                </a:solidFill>
                <a:hlinkClick r:id="rId4"/>
              </a:rPr>
              <a:t>https://www.oclc.org/resources/support/connexion/documentation/browser/authorities/create_auth_records/create_auth_records_pdf.pdf</a:t>
            </a:r>
            <a:endParaRPr lang="en-US" sz="2400" dirty="0" smtClean="0">
              <a:solidFill>
                <a:srgbClr val="000000"/>
              </a:solidFill>
            </a:endParaRPr>
          </a:p>
          <a:p>
            <a:pPr eaLnBrk="1" fontAlgn="auto" hangingPunct="1">
              <a:lnSpc>
                <a:spcPct val="90000"/>
              </a:lnSpc>
              <a:spcAft>
                <a:spcPts val="0"/>
              </a:spcAft>
              <a:buFontTx/>
              <a:buNone/>
              <a:defRPr/>
            </a:pPr>
            <a:endParaRPr lang="en-US" sz="2400" dirty="0" smtClean="0">
              <a:solidFill>
                <a:srgbClr val="000000"/>
              </a:solidFill>
            </a:endParaRPr>
          </a:p>
          <a:p>
            <a:pPr eaLnBrk="1" fontAlgn="auto" hangingPunct="1">
              <a:lnSpc>
                <a:spcPct val="90000"/>
              </a:lnSpc>
              <a:spcAft>
                <a:spcPts val="0"/>
              </a:spcAft>
              <a:buFont typeface="Arial" pitchFamily="34" charset="0"/>
              <a:buChar char="•"/>
              <a:defRPr/>
            </a:pPr>
            <a:r>
              <a:rPr lang="en-US" sz="2400" dirty="0" smtClean="0">
                <a:solidFill>
                  <a:srgbClr val="000000"/>
                </a:solidFill>
              </a:rPr>
              <a:t>PCC documentation for review (browser and client use similar concepts):</a:t>
            </a:r>
          </a:p>
          <a:p>
            <a:pPr eaLnBrk="1" fontAlgn="auto" hangingPunct="1">
              <a:lnSpc>
                <a:spcPct val="90000"/>
              </a:lnSpc>
              <a:spcAft>
                <a:spcPts val="0"/>
              </a:spcAft>
              <a:buFontTx/>
              <a:buNone/>
              <a:defRPr/>
            </a:pPr>
            <a:r>
              <a:rPr lang="en-US" sz="2400" dirty="0" smtClean="0">
                <a:latin typeface="Arial" charset="0"/>
              </a:rPr>
              <a:t>	</a:t>
            </a:r>
            <a:r>
              <a:rPr lang="en-US" sz="2400" dirty="0" smtClean="0">
                <a:latin typeface="Arial" charset="0"/>
                <a:hlinkClick r:id="rId5"/>
              </a:rPr>
              <a:t>http://www.loc.gov/aba/pcc/naco/documents/connexion-naco.pdf</a:t>
            </a:r>
            <a:endParaRPr lang="en-US" sz="2400" dirty="0" smtClean="0">
              <a:latin typeface="Arial" charset="0"/>
            </a:endParaRPr>
          </a:p>
          <a:p>
            <a:pPr eaLnBrk="1" fontAlgn="auto" hangingPunct="1">
              <a:lnSpc>
                <a:spcPct val="90000"/>
              </a:lnSpc>
              <a:spcAft>
                <a:spcPts val="0"/>
              </a:spcAft>
              <a:buFont typeface="Arial" pitchFamily="34" charset="0"/>
              <a:buChar char="•"/>
              <a:defRPr/>
            </a:pPr>
            <a:endParaRPr lang="en-US" dirty="0" smtClean="0">
              <a:solidFill>
                <a:srgbClr val="000000"/>
              </a:solidFill>
            </a:endParaRP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57AAEE4E-E2DC-43F6-8A55-1693AFAB90A5}" type="slidenum">
              <a:rPr lang="en-US"/>
              <a:pPr>
                <a:defRPr/>
              </a:pPr>
              <a:t>8</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s-MX" dirty="0" smtClean="0"/>
              <a:t>Lineamientos : </a:t>
            </a:r>
            <a:br>
              <a:rPr lang="es-MX" dirty="0" smtClean="0"/>
            </a:br>
            <a:r>
              <a:rPr lang="es-MX" dirty="0" smtClean="0"/>
              <a:t>Proceso de Revisión en "</a:t>
            </a:r>
            <a:r>
              <a:rPr lang="es-MX" dirty="0" err="1" smtClean="0"/>
              <a:t>SkyRiver</a:t>
            </a:r>
            <a:r>
              <a:rPr lang="es-MX" dirty="0" smtClean="0"/>
              <a:t>"</a:t>
            </a:r>
          </a:p>
        </p:txBody>
      </p:sp>
      <p:sp>
        <p:nvSpPr>
          <p:cNvPr id="10243" name="Rectangle 3"/>
          <p:cNvSpPr>
            <a:spLocks noGrp="1" noChangeArrowheads="1"/>
          </p:cNvSpPr>
          <p:nvPr>
            <p:ph type="body" idx="1"/>
          </p:nvPr>
        </p:nvSpPr>
        <p:spPr>
          <a:xfrm>
            <a:off x="228600" y="1676400"/>
            <a:ext cx="8229600" cy="4759325"/>
          </a:xfrm>
        </p:spPr>
        <p:txBody>
          <a:bodyPr/>
          <a:lstStyle/>
          <a:p>
            <a:pPr eaLnBrk="1" hangingPunct="1"/>
            <a:r>
              <a:rPr lang="es-MX" altLang="es-MX" sz="3400" smtClean="0"/>
              <a:t>Acceder en la modalidad "uaslp_inprocess"</a:t>
            </a:r>
          </a:p>
          <a:p>
            <a:pPr eaLnBrk="1" hangingPunct="1"/>
            <a:r>
              <a:rPr lang="es-MX" altLang="es-MX" sz="3400" smtClean="0"/>
              <a:t>Crear un RAN y guardarlo en archivo local (no más de 25 registros)</a:t>
            </a:r>
          </a:p>
          <a:p>
            <a:pPr eaLnBrk="1" hangingPunct="1"/>
            <a:r>
              <a:rPr lang="es-MX" altLang="es-MX" sz="3400" smtClean="0"/>
              <a:t>Enviar archivo local por correo electrónico al revisor (con terminación ".db")</a:t>
            </a:r>
          </a:p>
          <a:p>
            <a:pPr eaLnBrk="1" hangingPunct="1"/>
            <a:r>
              <a:rPr lang="es-MX" altLang="es-MX" sz="3400" smtClean="0"/>
              <a:t>Para aportaciones utilice un campo 952; que señale lo que enriquece el registro</a:t>
            </a:r>
          </a:p>
        </p:txBody>
      </p:sp>
      <p:sp>
        <p:nvSpPr>
          <p:cNvPr id="3" name="Slide Number Placeholder 2"/>
          <p:cNvSpPr>
            <a:spLocks noGrp="1"/>
          </p:cNvSpPr>
          <p:nvPr>
            <p:ph type="sldNum" sz="quarter" idx="12"/>
          </p:nvPr>
        </p:nvSpPr>
        <p:spPr/>
        <p:txBody>
          <a:bodyPr/>
          <a:lstStyle/>
          <a:p>
            <a:pPr>
              <a:defRPr/>
            </a:pPr>
            <a:fld id="{B0821F0F-7ECD-4E99-8807-74162CFA7902}" type="slidenum">
              <a:rPr lang="en-US"/>
              <a:pPr>
                <a:defRPr/>
              </a:pPr>
              <a:t>9</a:t>
            </a:fld>
            <a:endParaRPr lang="en-US" dirty="0"/>
          </a:p>
        </p:txBody>
      </p:sp>
      <p:sp>
        <p:nvSpPr>
          <p:cNvPr id="6" name="Footer Placeholder 1"/>
          <p:cNvSpPr>
            <a:spLocks noGrp="1"/>
          </p:cNvSpPr>
          <p:nvPr>
            <p:ph type="ftr" sz="quarter" idx="11"/>
          </p:nvPr>
        </p:nvSpPr>
        <p:spPr/>
        <p:txBody>
          <a:bodyPr rtlCol="0"/>
          <a:lstStyle/>
          <a:p>
            <a:pPr fontAlgn="auto">
              <a:spcBef>
                <a:spcPts val="0"/>
              </a:spcBef>
              <a:spcAft>
                <a:spcPts val="0"/>
              </a:spcAft>
              <a:defRPr/>
            </a:pPr>
            <a:r>
              <a:rPr lang="es-MX">
                <a:solidFill>
                  <a:schemeClr val="tx1">
                    <a:tint val="75000"/>
                  </a:schemeClr>
                </a:solidFill>
                <a:latin typeface="+mn-lt"/>
                <a:cs typeface="+mn-cs"/>
              </a:rPr>
              <a:t>Módulo 8. Administración NACO</a:t>
            </a:r>
            <a:endParaRPr lang="es-MX" dirty="0">
              <a:solidFill>
                <a:schemeClr val="tx1">
                  <a:tint val="75000"/>
                </a:schemeClr>
              </a:solidFill>
              <a:latin typeface="+mn-lt"/>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s-MX" dirty="0" smtClean="0"/>
              <a:t>Lineamientos : </a:t>
            </a:r>
            <a:br>
              <a:rPr lang="es-MX" dirty="0" smtClean="0"/>
            </a:br>
            <a:r>
              <a:rPr lang="es-MX" dirty="0" smtClean="0"/>
              <a:t>Proceso de Revisión en "</a:t>
            </a:r>
            <a:r>
              <a:rPr lang="es-MX" dirty="0" err="1" smtClean="0"/>
              <a:t>SkyRiver</a:t>
            </a:r>
            <a:r>
              <a:rPr lang="es-MX" dirty="0" smtClean="0"/>
              <a:t>"</a:t>
            </a:r>
          </a:p>
        </p:txBody>
      </p:sp>
      <p:sp>
        <p:nvSpPr>
          <p:cNvPr id="11267" name="Rectangle 3"/>
          <p:cNvSpPr>
            <a:spLocks noGrp="1" noChangeArrowheads="1"/>
          </p:cNvSpPr>
          <p:nvPr>
            <p:ph type="body" idx="1"/>
          </p:nvPr>
        </p:nvSpPr>
        <p:spPr>
          <a:xfrm>
            <a:off x="228600" y="1676400"/>
            <a:ext cx="8229600" cy="4759325"/>
          </a:xfrm>
        </p:spPr>
        <p:txBody>
          <a:bodyPr/>
          <a:lstStyle/>
          <a:p>
            <a:pPr eaLnBrk="1" hangingPunct="1"/>
            <a:r>
              <a:rPr lang="es-MX" altLang="es-MX" sz="3400" dirty="0" smtClean="0"/>
              <a:t>En caso de correcciones el revisor notifica por correo que registros necesitan modificaciones o aclaraciones</a:t>
            </a:r>
          </a:p>
          <a:p>
            <a:pPr eaLnBrk="1" hangingPunct="1"/>
            <a:r>
              <a:rPr lang="es-MX" altLang="es-MX" sz="3400" dirty="0" smtClean="0"/>
              <a:t>Si no hay correcciones el revisor sube los registros con la modalidad autorizada ("</a:t>
            </a:r>
            <a:r>
              <a:rPr lang="es-MX" altLang="es-MX" sz="3400" dirty="0" err="1" smtClean="0"/>
              <a:t>For</a:t>
            </a:r>
            <a:r>
              <a:rPr lang="es-MX" altLang="es-MX" sz="3400" dirty="0" smtClean="0"/>
              <a:t> </a:t>
            </a:r>
            <a:r>
              <a:rPr lang="es-MX" altLang="es-MX" sz="3400" dirty="0" err="1" smtClean="0"/>
              <a:t>submission</a:t>
            </a:r>
            <a:r>
              <a:rPr lang="es-MX" altLang="es-MX" sz="3400" dirty="0" smtClean="0"/>
              <a:t>")</a:t>
            </a:r>
          </a:p>
          <a:p>
            <a:pPr eaLnBrk="1" hangingPunct="1"/>
            <a:r>
              <a:rPr lang="es-MX" altLang="es-MX" sz="3400" dirty="0" smtClean="0"/>
              <a:t>Finalmente el revisor envía por correo electrónico un listado de los registros contribuidos</a:t>
            </a:r>
          </a:p>
        </p:txBody>
      </p:sp>
      <p:sp>
        <p:nvSpPr>
          <p:cNvPr id="3" name="Slide Number Placeholder 2"/>
          <p:cNvSpPr>
            <a:spLocks noGrp="1"/>
          </p:cNvSpPr>
          <p:nvPr>
            <p:ph type="sldNum" sz="quarter" idx="12"/>
          </p:nvPr>
        </p:nvSpPr>
        <p:spPr/>
        <p:txBody>
          <a:bodyPr/>
          <a:lstStyle/>
          <a:p>
            <a:pPr>
              <a:defRPr/>
            </a:pPr>
            <a:fld id="{53AF80CD-8B38-4168-B542-10F5E7DA8A9F}" type="slidenum">
              <a:rPr lang="en-US"/>
              <a:pPr>
                <a:defRPr/>
              </a:pPr>
              <a:t>10</a:t>
            </a:fld>
            <a:endParaRPr lang="en-US" dirty="0"/>
          </a:p>
        </p:txBody>
      </p:sp>
      <p:sp>
        <p:nvSpPr>
          <p:cNvPr id="6" name="Footer Placeholder 1"/>
          <p:cNvSpPr>
            <a:spLocks noGrp="1"/>
          </p:cNvSpPr>
          <p:nvPr>
            <p:ph type="ftr" sz="quarter" idx="11"/>
          </p:nvPr>
        </p:nvSpPr>
        <p:spPr/>
        <p:txBody>
          <a:bodyPr rtlCol="0"/>
          <a:lstStyle/>
          <a:p>
            <a:pPr fontAlgn="auto">
              <a:spcBef>
                <a:spcPts val="0"/>
              </a:spcBef>
              <a:spcAft>
                <a:spcPts val="0"/>
              </a:spcAft>
              <a:defRPr/>
            </a:pPr>
            <a:r>
              <a:rPr lang="es-MX">
                <a:solidFill>
                  <a:schemeClr val="tx1">
                    <a:tint val="75000"/>
                  </a:schemeClr>
                </a:solidFill>
                <a:latin typeface="+mn-lt"/>
                <a:cs typeface="+mn-cs"/>
              </a:rPr>
              <a:t>Módulo 8. Administración NACO</a:t>
            </a:r>
            <a:endParaRPr lang="es-MX" dirty="0">
              <a:solidFill>
                <a:schemeClr val="tx1">
                  <a:tint val="75000"/>
                </a:schemeClr>
              </a:solidFill>
              <a:latin typeface="+mn-lt"/>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1143000"/>
          </a:xfrm>
          <a:solidFill>
            <a:schemeClr val="bg1"/>
          </a:solidFill>
        </p:spPr>
        <p:txBody>
          <a:bodyPr/>
          <a:lstStyle/>
          <a:p>
            <a:pPr eaLnBrk="1" hangingPunct="1"/>
            <a:r>
              <a:rPr lang="es-MX" altLang="es-MX" sz="2800" smtClean="0"/>
              <a:t>Proceso de Revisión en SkyRiver: </a:t>
            </a:r>
            <a:br>
              <a:rPr lang="es-MX" altLang="es-MX" sz="2800" smtClean="0"/>
            </a:br>
            <a:r>
              <a:rPr lang="es-MX" altLang="es-MX" sz="2800" smtClean="0"/>
              <a:t> El revisor elije en el menú Edit: "Set NACO Status"</a:t>
            </a:r>
          </a:p>
        </p:txBody>
      </p:sp>
      <p:sp>
        <p:nvSpPr>
          <p:cNvPr id="3" name="Slide Number Placeholder 2"/>
          <p:cNvSpPr>
            <a:spLocks noGrp="1"/>
          </p:cNvSpPr>
          <p:nvPr>
            <p:ph type="sldNum" sz="quarter" idx="12"/>
          </p:nvPr>
        </p:nvSpPr>
        <p:spPr/>
        <p:txBody>
          <a:bodyPr/>
          <a:lstStyle/>
          <a:p>
            <a:pPr>
              <a:defRPr/>
            </a:pPr>
            <a:fld id="{4309AE6D-61B4-4630-A8D6-DAAD697F75B7}" type="slidenum">
              <a:rPr lang="en-US"/>
              <a:pPr>
                <a:defRPr/>
              </a:pPr>
              <a:t>11</a:t>
            </a:fld>
            <a:endParaRPr lang="en-US" dirty="0"/>
          </a:p>
        </p:txBody>
      </p:sp>
      <p:sp>
        <p:nvSpPr>
          <p:cNvPr id="6" name="Footer Placeholder 1"/>
          <p:cNvSpPr>
            <a:spLocks noGrp="1"/>
          </p:cNvSpPr>
          <p:nvPr>
            <p:ph type="ftr" sz="quarter" idx="11"/>
          </p:nvPr>
        </p:nvSpPr>
        <p:spPr/>
        <p:txBody>
          <a:bodyPr rtlCol="0"/>
          <a:lstStyle/>
          <a:p>
            <a:pPr fontAlgn="auto">
              <a:spcBef>
                <a:spcPts val="0"/>
              </a:spcBef>
              <a:spcAft>
                <a:spcPts val="0"/>
              </a:spcAft>
              <a:defRPr/>
            </a:pPr>
            <a:r>
              <a:rPr lang="es-MX">
                <a:solidFill>
                  <a:schemeClr val="tx1">
                    <a:tint val="75000"/>
                  </a:schemeClr>
                </a:solidFill>
                <a:latin typeface="+mn-lt"/>
                <a:cs typeface="+mn-cs"/>
              </a:rPr>
              <a:t>Módulo 8. Administración NACO</a:t>
            </a:r>
            <a:endParaRPr lang="es-MX" dirty="0">
              <a:solidFill>
                <a:schemeClr val="tx1">
                  <a:tint val="75000"/>
                </a:schemeClr>
              </a:solidFill>
              <a:latin typeface="+mn-lt"/>
              <a:cs typeface="+mn-cs"/>
            </a:endParaRPr>
          </a:p>
        </p:txBody>
      </p:sp>
      <p:pic>
        <p:nvPicPr>
          <p:cNvPr id="12293" name="Picture 2"/>
          <p:cNvPicPr>
            <a:picLocks noChangeAspect="1" noChangeArrowheads="1"/>
          </p:cNvPicPr>
          <p:nvPr/>
        </p:nvPicPr>
        <p:blipFill>
          <a:blip r:embed="rId3">
            <a:extLst>
              <a:ext uri="{28A0092B-C50C-407E-A947-70E740481C1C}">
                <a14:useLocalDpi xmlns:a14="http://schemas.microsoft.com/office/drawing/2010/main" val="0"/>
              </a:ext>
            </a:extLst>
          </a:blip>
          <a:srcRect l="10159" t="9868" r="52019" b="31429"/>
          <a:stretch>
            <a:fillRect/>
          </a:stretch>
        </p:blipFill>
        <p:spPr bwMode="auto">
          <a:xfrm>
            <a:off x="1625600" y="987425"/>
            <a:ext cx="6053138" cy="58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0"/>
            <a:ext cx="9144000" cy="1143000"/>
          </a:xfrm>
          <a:solidFill>
            <a:schemeClr val="bg1"/>
          </a:solidFill>
        </p:spPr>
        <p:txBody>
          <a:bodyPr/>
          <a:lstStyle/>
          <a:p>
            <a:pPr eaLnBrk="1" hangingPunct="1"/>
            <a:r>
              <a:rPr lang="es-MX" altLang="es-MX" sz="2800" smtClean="0"/>
              <a:t>Proceso de Aportación en SkyRiver: </a:t>
            </a:r>
            <a:br>
              <a:rPr lang="es-MX" altLang="es-MX" sz="2800" smtClean="0"/>
            </a:br>
            <a:r>
              <a:rPr lang="es-MX" altLang="es-MX" sz="2800" smtClean="0"/>
              <a:t>El </a:t>
            </a:r>
            <a:r>
              <a:rPr lang="es-MX" altLang="es-MX" sz="2800" b="1" smtClean="0"/>
              <a:t>Revisor</a:t>
            </a:r>
            <a:r>
              <a:rPr lang="es-MX" altLang="es-MX" sz="2800" smtClean="0"/>
              <a:t> sube los registros con la opción </a:t>
            </a:r>
            <a:r>
              <a:rPr lang="es-MX" altLang="es-MX" sz="2800" b="1" i="1" smtClean="0"/>
              <a:t>For Submission </a:t>
            </a:r>
          </a:p>
        </p:txBody>
      </p:sp>
      <p:sp>
        <p:nvSpPr>
          <p:cNvPr id="3" name="Slide Number Placeholder 2"/>
          <p:cNvSpPr>
            <a:spLocks noGrp="1"/>
          </p:cNvSpPr>
          <p:nvPr>
            <p:ph type="sldNum" sz="quarter" idx="12"/>
          </p:nvPr>
        </p:nvSpPr>
        <p:spPr/>
        <p:txBody>
          <a:bodyPr/>
          <a:lstStyle/>
          <a:p>
            <a:pPr>
              <a:defRPr/>
            </a:pPr>
            <a:fld id="{93CD084D-47ED-46AE-8BE5-F31F932A7D5A}" type="slidenum">
              <a:rPr lang="en-US"/>
              <a:pPr>
                <a:defRPr/>
              </a:pPr>
              <a:t>12</a:t>
            </a:fld>
            <a:endParaRPr lang="en-US" dirty="0"/>
          </a:p>
        </p:txBody>
      </p:sp>
      <p:sp>
        <p:nvSpPr>
          <p:cNvPr id="6" name="Footer Placeholder 1"/>
          <p:cNvSpPr>
            <a:spLocks noGrp="1"/>
          </p:cNvSpPr>
          <p:nvPr>
            <p:ph type="ftr" sz="quarter" idx="11"/>
          </p:nvPr>
        </p:nvSpPr>
        <p:spPr/>
        <p:txBody>
          <a:bodyPr rtlCol="0"/>
          <a:lstStyle/>
          <a:p>
            <a:pPr fontAlgn="auto">
              <a:spcBef>
                <a:spcPts val="0"/>
              </a:spcBef>
              <a:spcAft>
                <a:spcPts val="0"/>
              </a:spcAft>
              <a:defRPr/>
            </a:pPr>
            <a:r>
              <a:rPr lang="es-MX">
                <a:solidFill>
                  <a:schemeClr val="tx1">
                    <a:tint val="75000"/>
                  </a:schemeClr>
                </a:solidFill>
                <a:latin typeface="+mn-lt"/>
                <a:cs typeface="+mn-cs"/>
              </a:rPr>
              <a:t>Módulo 8. Administración NACO</a:t>
            </a:r>
            <a:endParaRPr lang="es-MX" dirty="0">
              <a:solidFill>
                <a:schemeClr val="tx1">
                  <a:tint val="75000"/>
                </a:schemeClr>
              </a:solidFill>
              <a:latin typeface="+mn-lt"/>
              <a:cs typeface="+mn-cs"/>
            </a:endParaRPr>
          </a:p>
        </p:txBody>
      </p:sp>
      <p:pic>
        <p:nvPicPr>
          <p:cNvPr id="13317" name="Picture 3"/>
          <p:cNvPicPr>
            <a:picLocks noChangeAspect="1" noChangeArrowheads="1"/>
          </p:cNvPicPr>
          <p:nvPr/>
        </p:nvPicPr>
        <p:blipFill>
          <a:blip r:embed="rId3">
            <a:extLst>
              <a:ext uri="{28A0092B-C50C-407E-A947-70E740481C1C}">
                <a14:useLocalDpi xmlns:a14="http://schemas.microsoft.com/office/drawing/2010/main" val="0"/>
              </a:ext>
            </a:extLst>
          </a:blip>
          <a:srcRect l="10521" t="9868" r="52290" b="31429"/>
          <a:stretch>
            <a:fillRect/>
          </a:stretch>
        </p:blipFill>
        <p:spPr bwMode="auto">
          <a:xfrm>
            <a:off x="1684338" y="990600"/>
            <a:ext cx="5949950" cy="58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0" y="155575"/>
            <a:ext cx="9144000" cy="1139825"/>
          </a:xfrm>
        </p:spPr>
        <p:txBody>
          <a:bodyPr rtlCol="0">
            <a:normAutofit fontScale="90000"/>
          </a:bodyPr>
          <a:lstStyle/>
          <a:p>
            <a:pPr eaLnBrk="1" fontAlgn="auto" hangingPunct="1">
              <a:spcAft>
                <a:spcPts val="0"/>
              </a:spcAft>
              <a:defRPr/>
            </a:pPr>
            <a:r>
              <a:rPr lang="es-MX" sz="3600" dirty="0" smtClean="0"/>
              <a:t>Lineamentos : Fuentes de Ayudas en </a:t>
            </a:r>
            <a:r>
              <a:rPr lang="es-MX" sz="3600" dirty="0" err="1" smtClean="0"/>
              <a:t>SkyRiver</a:t>
            </a:r>
            <a:r>
              <a:rPr lang="es-MX" sz="3600" dirty="0" smtClean="0"/>
              <a:t> para Registros de Autoridad</a:t>
            </a:r>
          </a:p>
        </p:txBody>
      </p:sp>
      <p:sp>
        <p:nvSpPr>
          <p:cNvPr id="11268" name="Rectangle 3"/>
          <p:cNvSpPr>
            <a:spLocks noGrp="1" noChangeArrowheads="1"/>
          </p:cNvSpPr>
          <p:nvPr>
            <p:ph type="body" idx="1"/>
          </p:nvPr>
        </p:nvSpPr>
        <p:spPr>
          <a:xfrm>
            <a:off x="457200" y="1371600"/>
            <a:ext cx="8229600" cy="5105400"/>
          </a:xfrm>
        </p:spPr>
        <p:txBody>
          <a:bodyPr rtlCol="0">
            <a:normAutofit/>
          </a:bodyPr>
          <a:lstStyle/>
          <a:p>
            <a:pPr eaLnBrk="1" fontAlgn="auto" hangingPunct="1">
              <a:lnSpc>
                <a:spcPct val="90000"/>
              </a:lnSpc>
              <a:spcAft>
                <a:spcPts val="0"/>
              </a:spcAft>
              <a:buFont typeface="Arial" pitchFamily="34" charset="0"/>
              <a:buChar char="•"/>
              <a:defRPr/>
            </a:pPr>
            <a:r>
              <a:rPr lang="en-US" sz="2400" dirty="0" err="1" smtClean="0"/>
              <a:t>Documentación</a:t>
            </a:r>
            <a:r>
              <a:rPr lang="en-US" sz="2400" dirty="0" smtClean="0"/>
              <a:t> </a:t>
            </a:r>
            <a:r>
              <a:rPr lang="en-US" sz="2400" dirty="0" err="1" smtClean="0"/>
              <a:t>disponible</a:t>
            </a:r>
            <a:r>
              <a:rPr lang="en-US" sz="2400" dirty="0" smtClean="0"/>
              <a:t> </a:t>
            </a:r>
            <a:r>
              <a:rPr lang="en-US" sz="2400" dirty="0" err="1" smtClean="0"/>
              <a:t>mediante</a:t>
            </a:r>
            <a:r>
              <a:rPr lang="en-US" sz="2400" dirty="0" smtClean="0"/>
              <a:t> </a:t>
            </a:r>
            <a:r>
              <a:rPr lang="en-US" sz="2400" dirty="0" err="1" smtClean="0"/>
              <a:t>usuario</a:t>
            </a:r>
            <a:r>
              <a:rPr lang="en-US" sz="2400" dirty="0" smtClean="0"/>
              <a:t> y </a:t>
            </a:r>
            <a:r>
              <a:rPr lang="en-US" sz="2400" dirty="0" err="1" smtClean="0"/>
              <a:t>contraseña</a:t>
            </a:r>
            <a:r>
              <a:rPr lang="en-US" sz="2400" dirty="0" smtClean="0"/>
              <a:t>, con el </a:t>
            </a:r>
            <a:r>
              <a:rPr lang="en-US" sz="2400" dirty="0" err="1" smtClean="0"/>
              <a:t>Coordinador</a:t>
            </a:r>
            <a:r>
              <a:rPr lang="en-US" sz="2400" dirty="0" smtClean="0"/>
              <a:t> del </a:t>
            </a:r>
            <a:r>
              <a:rPr lang="en-US" sz="2400" dirty="0" err="1" smtClean="0"/>
              <a:t>Proyecto</a:t>
            </a:r>
            <a:r>
              <a:rPr lang="en-US" sz="2400" dirty="0" smtClean="0"/>
              <a:t> </a:t>
            </a:r>
            <a:r>
              <a:rPr lang="en-US" sz="2400" dirty="0" err="1" smtClean="0"/>
              <a:t>Chimenea</a:t>
            </a:r>
            <a:r>
              <a:rPr lang="en-US" sz="2400" dirty="0" smtClean="0"/>
              <a:t> y/o </a:t>
            </a:r>
            <a:r>
              <a:rPr lang="en-US" sz="2400" dirty="0" err="1" smtClean="0"/>
              <a:t>Revisor</a:t>
            </a:r>
            <a:r>
              <a:rPr lang="en-US" sz="2400" dirty="0" smtClean="0"/>
              <a:t>: </a:t>
            </a:r>
          </a:p>
          <a:p>
            <a:pPr marL="0" indent="0" eaLnBrk="1" fontAlgn="auto" hangingPunct="1">
              <a:lnSpc>
                <a:spcPct val="90000"/>
              </a:lnSpc>
              <a:spcAft>
                <a:spcPts val="0"/>
              </a:spcAft>
              <a:buFontTx/>
              <a:buNone/>
              <a:defRPr/>
            </a:pPr>
            <a:endParaRPr lang="en-US" sz="2400" dirty="0" smtClean="0"/>
          </a:p>
          <a:p>
            <a:pPr marL="0" indent="0" eaLnBrk="1" fontAlgn="auto" hangingPunct="1">
              <a:lnSpc>
                <a:spcPct val="90000"/>
              </a:lnSpc>
              <a:spcAft>
                <a:spcPts val="0"/>
              </a:spcAft>
              <a:buFontTx/>
              <a:buNone/>
              <a:defRPr/>
            </a:pPr>
            <a:r>
              <a:rPr lang="en-US" sz="2400" dirty="0" err="1" smtClean="0"/>
              <a:t>CSDirect</a:t>
            </a:r>
            <a:r>
              <a:rPr lang="en-US" sz="2400" dirty="0" smtClean="0"/>
              <a:t> level: a </a:t>
            </a:r>
            <a:r>
              <a:rPr lang="en-US" sz="2400" dirty="0"/>
              <a:t>read-only level that provides access to the frequently asked questions (FAQ’s) and other </a:t>
            </a:r>
            <a:r>
              <a:rPr lang="en-US" sz="2400" dirty="0" smtClean="0"/>
              <a:t>documentation. To </a:t>
            </a:r>
            <a:r>
              <a:rPr lang="en-US" sz="2400" dirty="0"/>
              <a:t>access </a:t>
            </a:r>
            <a:r>
              <a:rPr lang="en-US" sz="2400" dirty="0" err="1"/>
              <a:t>CSDirect</a:t>
            </a:r>
            <a:r>
              <a:rPr lang="en-US" sz="2400" dirty="0"/>
              <a:t> go to </a:t>
            </a:r>
            <a:r>
              <a:rPr lang="en-US" sz="2400" dirty="0">
                <a:hlinkClick r:id="rId3"/>
              </a:rPr>
              <a:t>http://</a:t>
            </a:r>
            <a:r>
              <a:rPr lang="en-US" sz="2400" dirty="0" smtClean="0">
                <a:hlinkClick r:id="rId3"/>
              </a:rPr>
              <a:t>csdirect.iii.com</a:t>
            </a:r>
            <a:r>
              <a:rPr lang="en-US" sz="2400" dirty="0" smtClean="0"/>
              <a:t> </a:t>
            </a:r>
            <a:endParaRPr lang="en-US" sz="2400" dirty="0"/>
          </a:p>
          <a:p>
            <a:pPr marL="0" indent="0" eaLnBrk="1" fontAlgn="auto" hangingPunct="1">
              <a:lnSpc>
                <a:spcPct val="90000"/>
              </a:lnSpc>
              <a:spcAft>
                <a:spcPts val="0"/>
              </a:spcAft>
              <a:buFontTx/>
              <a:buNone/>
              <a:defRPr/>
            </a:pPr>
            <a:endParaRPr lang="en-US" sz="2400" dirty="0"/>
          </a:p>
          <a:p>
            <a:pPr eaLnBrk="1" fontAlgn="auto" hangingPunct="1">
              <a:lnSpc>
                <a:spcPct val="90000"/>
              </a:lnSpc>
              <a:spcAft>
                <a:spcPts val="0"/>
              </a:spcAft>
              <a:buFont typeface="Arial" pitchFamily="34" charset="0"/>
              <a:buChar char="•"/>
              <a:defRPr/>
            </a:pPr>
            <a:r>
              <a:rPr lang="en-US" sz="2400" dirty="0" err="1" smtClean="0"/>
              <a:t>Documentación</a:t>
            </a:r>
            <a:r>
              <a:rPr lang="en-US" sz="2400" dirty="0" smtClean="0"/>
              <a:t> </a:t>
            </a:r>
            <a:r>
              <a:rPr lang="en-US" sz="2400" dirty="0" err="1" smtClean="0"/>
              <a:t>sobre</a:t>
            </a:r>
            <a:r>
              <a:rPr lang="en-US" sz="2400" dirty="0" smtClean="0"/>
              <a:t> </a:t>
            </a:r>
            <a:r>
              <a:rPr lang="en-US" sz="2400" dirty="0" err="1" smtClean="0"/>
              <a:t>flujo</a:t>
            </a:r>
            <a:r>
              <a:rPr lang="en-US" sz="2400" dirty="0" smtClean="0"/>
              <a:t> de </a:t>
            </a:r>
            <a:r>
              <a:rPr lang="en-US" sz="2400" dirty="0" err="1" smtClean="0"/>
              <a:t>trabajo</a:t>
            </a:r>
            <a:r>
              <a:rPr lang="en-US" sz="2400" dirty="0" smtClean="0"/>
              <a:t> del </a:t>
            </a:r>
            <a:r>
              <a:rPr lang="en-US" sz="2400" dirty="0" err="1" smtClean="0"/>
              <a:t>Proyecto</a:t>
            </a:r>
            <a:r>
              <a:rPr lang="en-US" sz="2400" dirty="0"/>
              <a:t> </a:t>
            </a:r>
            <a:r>
              <a:rPr lang="en-US" sz="2400" dirty="0" err="1" smtClean="0"/>
              <a:t>Chimenea</a:t>
            </a:r>
            <a:r>
              <a:rPr lang="en-US" sz="2400" dirty="0" smtClean="0"/>
              <a:t> de </a:t>
            </a:r>
            <a:r>
              <a:rPr lang="en-US" sz="2400" dirty="0" err="1" smtClean="0"/>
              <a:t>Autoridades</a:t>
            </a:r>
            <a:r>
              <a:rPr lang="en-US" sz="2400" dirty="0" smtClean="0"/>
              <a:t> NACO-MÉXICO</a:t>
            </a:r>
          </a:p>
          <a:p>
            <a:pPr eaLnBrk="1" fontAlgn="auto" hangingPunct="1">
              <a:lnSpc>
                <a:spcPct val="90000"/>
              </a:lnSpc>
              <a:spcAft>
                <a:spcPts val="0"/>
              </a:spcAft>
              <a:buFontTx/>
              <a:buNone/>
              <a:defRPr/>
            </a:pPr>
            <a:endParaRPr lang="es-MX" sz="2400" dirty="0" smtClean="0">
              <a:hlinkClick r:id="rId4"/>
            </a:endParaRPr>
          </a:p>
          <a:p>
            <a:pPr eaLnBrk="1" fontAlgn="auto" hangingPunct="1">
              <a:lnSpc>
                <a:spcPct val="90000"/>
              </a:lnSpc>
              <a:spcAft>
                <a:spcPts val="0"/>
              </a:spcAft>
              <a:buFontTx/>
              <a:buNone/>
              <a:defRPr/>
            </a:pPr>
            <a:r>
              <a:rPr lang="es-MX" sz="2400" dirty="0" smtClean="0">
                <a:hlinkClick r:id="rId4"/>
              </a:rPr>
              <a:t>http</a:t>
            </a:r>
            <a:r>
              <a:rPr lang="es-MX" sz="2400" dirty="0">
                <a:hlinkClick r:id="rId4"/>
              </a:rPr>
              <a:t>://bibliotecas.uaslp.mx/autoridades/</a:t>
            </a:r>
            <a:endParaRPr lang="en-US" sz="2400" dirty="0" smtClean="0">
              <a:solidFill>
                <a:srgbClr val="000000"/>
              </a:solidFill>
            </a:endParaRPr>
          </a:p>
          <a:p>
            <a:pPr eaLnBrk="1" fontAlgn="auto" hangingPunct="1">
              <a:lnSpc>
                <a:spcPct val="90000"/>
              </a:lnSpc>
              <a:spcAft>
                <a:spcPts val="0"/>
              </a:spcAft>
              <a:buFontTx/>
              <a:buNone/>
              <a:defRPr/>
            </a:pPr>
            <a:endParaRPr lang="en-US" sz="2400" dirty="0" smtClean="0">
              <a:solidFill>
                <a:srgbClr val="000000"/>
              </a:solidFill>
            </a:endParaRPr>
          </a:p>
          <a:p>
            <a:pPr eaLnBrk="1" fontAlgn="auto" hangingPunct="1">
              <a:lnSpc>
                <a:spcPct val="90000"/>
              </a:lnSpc>
              <a:spcAft>
                <a:spcPts val="0"/>
              </a:spcAft>
              <a:buFont typeface="Arial" pitchFamily="34" charset="0"/>
              <a:buChar char="•"/>
              <a:defRPr/>
            </a:pPr>
            <a:endParaRPr lang="en-US" dirty="0" smtClean="0">
              <a:solidFill>
                <a:srgbClr val="000000"/>
              </a:solidFill>
            </a:endParaRPr>
          </a:p>
        </p:txBody>
      </p:sp>
      <p:sp>
        <p:nvSpPr>
          <p:cNvPr id="3" name="Slide Number Placeholder 2"/>
          <p:cNvSpPr>
            <a:spLocks noGrp="1"/>
          </p:cNvSpPr>
          <p:nvPr>
            <p:ph type="sldNum" sz="quarter" idx="12"/>
          </p:nvPr>
        </p:nvSpPr>
        <p:spPr/>
        <p:txBody>
          <a:bodyPr/>
          <a:lstStyle/>
          <a:p>
            <a:pPr>
              <a:defRPr/>
            </a:pPr>
            <a:fld id="{5EBF8809-E584-4DFE-B6C5-660936AC380B}" type="slidenum">
              <a:rPr lang="en-US"/>
              <a:pPr>
                <a:defRPr/>
              </a:pPr>
              <a:t>13</a:t>
            </a:fld>
            <a:endParaRPr lang="en-US" dirty="0"/>
          </a:p>
        </p:txBody>
      </p:sp>
      <p:sp>
        <p:nvSpPr>
          <p:cNvPr id="6" name="Footer Placeholder 1"/>
          <p:cNvSpPr>
            <a:spLocks noGrp="1"/>
          </p:cNvSpPr>
          <p:nvPr>
            <p:ph type="ftr" sz="quarter" idx="11"/>
          </p:nvPr>
        </p:nvSpPr>
        <p:spPr/>
        <p:txBody>
          <a:bodyPr rtlCol="0"/>
          <a:lstStyle/>
          <a:p>
            <a:pPr fontAlgn="auto">
              <a:spcBef>
                <a:spcPts val="0"/>
              </a:spcBef>
              <a:spcAft>
                <a:spcPts val="0"/>
              </a:spcAft>
              <a:defRPr/>
            </a:pPr>
            <a:r>
              <a:rPr lang="es-MX">
                <a:solidFill>
                  <a:schemeClr val="tx1">
                    <a:tint val="75000"/>
                  </a:schemeClr>
                </a:solidFill>
                <a:latin typeface="+mn-lt"/>
                <a:cs typeface="+mn-cs"/>
              </a:rPr>
              <a:t>Módulo 8. Administración NACO</a:t>
            </a:r>
            <a:endParaRPr lang="es-MX" dirty="0">
              <a:solidFill>
                <a:schemeClr val="tx1">
                  <a:tint val="75000"/>
                </a:schemeClr>
              </a:solidFill>
              <a:latin typeface="+mn-lt"/>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277813"/>
            <a:ext cx="9144000" cy="1322387"/>
          </a:xfrm>
        </p:spPr>
        <p:txBody>
          <a:bodyPr rtlCol="0">
            <a:normAutofit fontScale="90000"/>
          </a:bodyPr>
          <a:lstStyle/>
          <a:p>
            <a:pPr eaLnBrk="1" fontAlgn="auto" hangingPunct="1">
              <a:spcAft>
                <a:spcPts val="0"/>
              </a:spcAft>
              <a:defRPr/>
            </a:pPr>
            <a:r>
              <a:rPr lang="es-MX" dirty="0" smtClean="0"/>
              <a:t>Lineamentos :  Flujo de trabajo para la Revisión de RANs</a:t>
            </a:r>
          </a:p>
        </p:txBody>
      </p:sp>
      <p:sp>
        <p:nvSpPr>
          <p:cNvPr id="15363" name="Rectangle 3"/>
          <p:cNvSpPr>
            <a:spLocks noGrp="1" noChangeArrowheads="1"/>
          </p:cNvSpPr>
          <p:nvPr>
            <p:ph type="body" idx="1"/>
          </p:nvPr>
        </p:nvSpPr>
        <p:spPr>
          <a:xfrm>
            <a:off x="457200" y="1905000"/>
            <a:ext cx="8229600" cy="4267200"/>
          </a:xfrm>
        </p:spPr>
        <p:txBody>
          <a:bodyPr/>
          <a:lstStyle/>
          <a:p>
            <a:pPr eaLnBrk="1" hangingPunct="1"/>
            <a:r>
              <a:rPr lang="es-ES" altLang="en-US" smtClean="0"/>
              <a:t>Enviar ambos, RANs fáciles y difíciles, no más de 10-15 a la vez</a:t>
            </a:r>
          </a:p>
          <a:p>
            <a:pPr lvl="1" eaLnBrk="1" hangingPunct="1"/>
            <a:r>
              <a:rPr lang="es-ES" altLang="en-US" smtClean="0"/>
              <a:t>Hasta 25 registros para el Proyecto NACO-MÉXICO</a:t>
            </a:r>
          </a:p>
          <a:p>
            <a:pPr eaLnBrk="1" hangingPunct="1"/>
            <a:r>
              <a:rPr lang="es-ES" altLang="en-US" smtClean="0"/>
              <a:t>Haga las correcciones antes de enviar más</a:t>
            </a:r>
          </a:p>
          <a:p>
            <a:pPr eaLnBrk="1" hangingPunct="1"/>
            <a:r>
              <a:rPr lang="es-ES" altLang="en-US" smtClean="0"/>
              <a:t>Utilice el campo 952 para preguntas y comentarios; o hágalo por correo electrónico </a:t>
            </a:r>
          </a:p>
          <a:p>
            <a:pPr eaLnBrk="1" hangingPunct="1"/>
            <a:r>
              <a:rPr lang="es-ES" altLang="en-US" smtClean="0"/>
              <a:t>Evite sobrecargar los correos electrónicos con problemas múltiples</a:t>
            </a:r>
            <a:endParaRPr lang="en-US" altLang="en-US" smtClean="0"/>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09103BAE-3C12-46E1-BEE4-887E8BFCCC99}" type="slidenum">
              <a:rPr lang="en-US"/>
              <a:pPr>
                <a:defRPr/>
              </a:pPr>
              <a:t>14</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152400"/>
            <a:ext cx="9144000" cy="1474788"/>
          </a:xfrm>
        </p:spPr>
        <p:txBody>
          <a:bodyPr/>
          <a:lstStyle/>
          <a:p>
            <a:pPr eaLnBrk="1" hangingPunct="1"/>
            <a:r>
              <a:rPr lang="es-MX" altLang="en-US" smtClean="0"/>
              <a:t>Lineamentos : </a:t>
            </a:r>
            <a:br>
              <a:rPr lang="es-MX" altLang="en-US" smtClean="0"/>
            </a:br>
            <a:r>
              <a:rPr lang="es-MX" altLang="en-US" smtClean="0"/>
              <a:t>RANS con Escrituras No-Latinas </a:t>
            </a:r>
          </a:p>
        </p:txBody>
      </p:sp>
      <p:sp>
        <p:nvSpPr>
          <p:cNvPr id="16387" name="Rectangle 3"/>
          <p:cNvSpPr>
            <a:spLocks noGrp="1" noChangeArrowheads="1"/>
          </p:cNvSpPr>
          <p:nvPr>
            <p:ph type="body" idx="4294967295"/>
          </p:nvPr>
        </p:nvSpPr>
        <p:spPr>
          <a:xfrm>
            <a:off x="685800" y="1676400"/>
            <a:ext cx="8001000" cy="4724400"/>
          </a:xfrm>
        </p:spPr>
        <p:txBody>
          <a:bodyPr/>
          <a:lstStyle/>
          <a:p>
            <a:pPr eaLnBrk="1" hangingPunct="1"/>
            <a:r>
              <a:rPr lang="es-MX" altLang="en-US" sz="3600" smtClean="0"/>
              <a:t>Envié los RANs y las copias de las páginas asociadas (portadas, etc.) para los recursos, para los nombres, por correo electrónico</a:t>
            </a:r>
            <a:endParaRPr lang="es-MX" altLang="en-US" sz="3400" smtClean="0"/>
          </a:p>
          <a:p>
            <a:pPr eaLnBrk="1" hangingPunct="1"/>
            <a:r>
              <a:rPr lang="es-MX" altLang="en-US" sz="3600" smtClean="0"/>
              <a:t>Etiquételos bien para facilitar su identificación</a:t>
            </a:r>
          </a:p>
          <a:p>
            <a:pPr eaLnBrk="1" hangingPunct="1"/>
            <a:r>
              <a:rPr lang="es-MX" altLang="en-US" sz="3400" smtClean="0"/>
              <a:t>Envié un </a:t>
            </a:r>
            <a:r>
              <a:rPr lang="es-MX" altLang="en-US" sz="3600" smtClean="0"/>
              <a:t>correo electrónico</a:t>
            </a:r>
            <a:r>
              <a:rPr lang="es-MX" altLang="en-US" sz="3400" smtClean="0"/>
              <a:t> con la información a su revisor </a:t>
            </a:r>
          </a:p>
        </p:txBody>
      </p:sp>
      <p:sp>
        <p:nvSpPr>
          <p:cNvPr id="2" name="Footer Placeholder 1"/>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dirty="0">
                <a:solidFill>
                  <a:schemeClr val="tx1">
                    <a:tint val="75000"/>
                  </a:schemeClr>
                </a:solidFill>
                <a:latin typeface="+mn-lt"/>
                <a:cs typeface="+mn-cs"/>
              </a:rPr>
              <a:t>Module 8. NACO Administration</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3450800D-0E18-4007-9C66-829667860C4E}" type="slidenum">
              <a:rPr lang="en-US" sz="1200">
                <a:solidFill>
                  <a:schemeClr val="tx1">
                    <a:tint val="75000"/>
                  </a:schemeClr>
                </a:solidFill>
                <a:latin typeface="+mn-lt"/>
                <a:cs typeface="+mn-cs"/>
              </a:rPr>
              <a:pPr algn="r" fontAlgn="auto">
                <a:spcBef>
                  <a:spcPts val="0"/>
                </a:spcBef>
                <a:spcAft>
                  <a:spcPts val="0"/>
                </a:spcAft>
                <a:defRPr/>
              </a:pPr>
              <a:t>15</a:t>
            </a:fld>
            <a:endParaRPr lang="en-US" sz="1200" dirty="0">
              <a:solidFill>
                <a:schemeClr val="tx1">
                  <a:tint val="75000"/>
                </a:schemeClr>
              </a:solidFill>
              <a:latin typeface="+mn-lt"/>
              <a:cs typeface="+mn-cs"/>
            </a:endParaRPr>
          </a:p>
        </p:txBody>
      </p:sp>
      <p:sp>
        <p:nvSpPr>
          <p:cNvPr id="6" name="Slide Number Placeholder 5"/>
          <p:cNvSpPr>
            <a:spLocks noGrp="1"/>
          </p:cNvSpPr>
          <p:nvPr>
            <p:ph type="sldNum" sz="quarter" idx="12"/>
          </p:nvPr>
        </p:nvSpPr>
        <p:spPr/>
        <p:txBody>
          <a:bodyPr/>
          <a:lstStyle/>
          <a:p>
            <a:pPr>
              <a:defRPr/>
            </a:pPr>
            <a:fld id="{5F55AB48-FF58-4F75-B4EE-18D30E686EB4}" type="slidenum">
              <a:rPr lang="en-US" smtClean="0"/>
              <a:pPr>
                <a:defRPr/>
              </a:pPr>
              <a:t>15</a:t>
            </a:fld>
            <a:endParaRPr lang="en-US"/>
          </a:p>
        </p:txBody>
      </p:sp>
      <p:sp>
        <p:nvSpPr>
          <p:cNvPr id="16391" name="Footer Placeholder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ltLang="en-US" smtClean="0">
                <a:solidFill>
                  <a:srgbClr val="898989"/>
                </a:solidFill>
                <a:latin typeface="Calibri" pitchFamily="34" charset="0"/>
              </a:rPr>
              <a:t>Módulo 8. Administración NACO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idx="4294967295"/>
          </p:nvPr>
        </p:nvSpPr>
        <p:spPr>
          <a:xfrm>
            <a:off x="0" y="152400"/>
            <a:ext cx="9144000" cy="1139825"/>
          </a:xfrm>
        </p:spPr>
        <p:txBody>
          <a:bodyPr rtlCol="0">
            <a:normAutofit fontScale="90000"/>
          </a:bodyPr>
          <a:lstStyle/>
          <a:p>
            <a:pPr eaLnBrk="1" fontAlgn="auto" hangingPunct="1">
              <a:spcAft>
                <a:spcPts val="0"/>
              </a:spcAft>
              <a:defRPr/>
            </a:pPr>
            <a:r>
              <a:rPr lang="es-MX" dirty="0" smtClean="0"/>
              <a:t>Lineamentos : </a:t>
            </a:r>
            <a:br>
              <a:rPr lang="es-MX" dirty="0" smtClean="0"/>
            </a:br>
            <a:r>
              <a:rPr lang="es-MX" dirty="0" smtClean="0"/>
              <a:t>Metas de la Revisión</a:t>
            </a:r>
          </a:p>
        </p:txBody>
      </p:sp>
      <p:sp>
        <p:nvSpPr>
          <p:cNvPr id="17411" name="Rectangle 3"/>
          <p:cNvSpPr>
            <a:spLocks noGrp="1" noChangeArrowheads="1"/>
          </p:cNvSpPr>
          <p:nvPr>
            <p:ph type="body" idx="4294967295"/>
          </p:nvPr>
        </p:nvSpPr>
        <p:spPr>
          <a:xfrm>
            <a:off x="457200" y="1717675"/>
            <a:ext cx="8229600" cy="4302125"/>
          </a:xfrm>
        </p:spPr>
        <p:txBody>
          <a:bodyPr/>
          <a:lstStyle/>
          <a:p>
            <a:pPr eaLnBrk="1" hangingPunct="1"/>
            <a:r>
              <a:rPr lang="es-ES" altLang="en-US" smtClean="0"/>
              <a:t>Una gama representativa de todo tipo de nombres (idioma, niveles de dificultad</a:t>
            </a:r>
            <a:r>
              <a:rPr lang="en-US" altLang="en-US" sz="3400" smtClean="0"/>
              <a:t>)</a:t>
            </a:r>
          </a:p>
          <a:p>
            <a:pPr eaLnBrk="1" hangingPunct="1"/>
            <a:endParaRPr lang="es-ES" altLang="en-US" smtClean="0"/>
          </a:p>
          <a:p>
            <a:pPr eaLnBrk="1" hangingPunct="1"/>
            <a:r>
              <a:rPr lang="es-ES" altLang="en-US" smtClean="0"/>
              <a:t>En volumen suficiente</a:t>
            </a:r>
            <a:r>
              <a:rPr lang="en-US" altLang="en-US" smtClean="0"/>
              <a:t> </a:t>
            </a:r>
            <a:endParaRPr lang="en-US" altLang="en-US" sz="3400" smtClean="0"/>
          </a:p>
          <a:p>
            <a:pPr eaLnBrk="1" hangingPunct="1"/>
            <a:endParaRPr lang="es-ES" altLang="en-US" smtClean="0"/>
          </a:p>
          <a:p>
            <a:pPr eaLnBrk="1" hangingPunct="1"/>
            <a:r>
              <a:rPr lang="es-ES" altLang="en-US" smtClean="0"/>
              <a:t>No debe haber más de 10% de errores en las áreas que afectan el acceso</a:t>
            </a:r>
            <a:r>
              <a:rPr lang="en-US" altLang="en-US" smtClean="0"/>
              <a:t> </a:t>
            </a:r>
          </a:p>
        </p:txBody>
      </p:sp>
      <p:sp>
        <p:nvSpPr>
          <p:cNvPr id="2" name="Footer Placeholder 1"/>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dirty="0">
                <a:solidFill>
                  <a:schemeClr val="tx1">
                    <a:tint val="75000"/>
                  </a:schemeClr>
                </a:solidFill>
                <a:latin typeface="+mn-lt"/>
                <a:cs typeface="+mn-cs"/>
              </a:rPr>
              <a:t>Module 8. NACO Administration</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8ACE0009-D756-4F1C-876D-91C2B124924C}" type="slidenum">
              <a:rPr lang="en-US" sz="1200">
                <a:solidFill>
                  <a:schemeClr val="tx1">
                    <a:tint val="75000"/>
                  </a:schemeClr>
                </a:solidFill>
                <a:latin typeface="+mn-lt"/>
                <a:cs typeface="+mn-cs"/>
              </a:rPr>
              <a:pPr algn="r" fontAlgn="auto">
                <a:spcBef>
                  <a:spcPts val="0"/>
                </a:spcBef>
                <a:spcAft>
                  <a:spcPts val="0"/>
                </a:spcAft>
                <a:defRPr/>
              </a:pPr>
              <a:t>16</a:t>
            </a:fld>
            <a:endParaRPr lang="en-US" sz="1200" dirty="0">
              <a:solidFill>
                <a:schemeClr val="tx1">
                  <a:tint val="75000"/>
                </a:schemeClr>
              </a:solidFill>
              <a:latin typeface="+mn-lt"/>
              <a:cs typeface="+mn-cs"/>
            </a:endParaRPr>
          </a:p>
        </p:txBody>
      </p:sp>
      <p:sp>
        <p:nvSpPr>
          <p:cNvPr id="6" name="Slide Number Placeholder 5"/>
          <p:cNvSpPr>
            <a:spLocks noGrp="1"/>
          </p:cNvSpPr>
          <p:nvPr>
            <p:ph type="sldNum" sz="quarter" idx="12"/>
          </p:nvPr>
        </p:nvSpPr>
        <p:spPr/>
        <p:txBody>
          <a:bodyPr/>
          <a:lstStyle/>
          <a:p>
            <a:pPr>
              <a:defRPr/>
            </a:pPr>
            <a:fld id="{9EAE9D44-5E6E-49D6-A3A8-1CC5BBEC8E55}" type="slidenum">
              <a:rPr lang="en-US" smtClean="0"/>
              <a:pPr>
                <a:defRPr/>
              </a:pPr>
              <a:t>16</a:t>
            </a:fld>
            <a:endParaRPr lang="en-US"/>
          </a:p>
        </p:txBody>
      </p:sp>
      <p:sp>
        <p:nvSpPr>
          <p:cNvPr id="17415" name="Footer Placeholder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ltLang="en-US" smtClean="0">
                <a:solidFill>
                  <a:srgbClr val="898989"/>
                </a:solidFill>
                <a:latin typeface="Calibri" pitchFamily="34" charset="0"/>
              </a:rPr>
              <a:t>Módulo 8. Administración NACO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0"/>
            <a:ext cx="9144000" cy="1139825"/>
          </a:xfrm>
        </p:spPr>
        <p:txBody>
          <a:bodyPr/>
          <a:lstStyle/>
          <a:p>
            <a:pPr eaLnBrk="1" hangingPunct="1"/>
            <a:r>
              <a:rPr lang="es-MX" altLang="en-US" sz="4000" smtClean="0"/>
              <a:t>Lineamentos : </a:t>
            </a:r>
            <a:br>
              <a:rPr lang="es-MX" altLang="en-US" sz="4000" smtClean="0"/>
            </a:br>
            <a:r>
              <a:rPr lang="es-MX" altLang="en-US" sz="4000" smtClean="0"/>
              <a:t>Después de la Independencia</a:t>
            </a:r>
            <a:r>
              <a:rPr lang="en-US" altLang="en-US" sz="4000" smtClean="0"/>
              <a:t> </a:t>
            </a:r>
          </a:p>
        </p:txBody>
      </p:sp>
      <p:sp>
        <p:nvSpPr>
          <p:cNvPr id="18435" name="Rectangle 3"/>
          <p:cNvSpPr>
            <a:spLocks noGrp="1" noChangeArrowheads="1"/>
          </p:cNvSpPr>
          <p:nvPr>
            <p:ph type="body" idx="4294967295"/>
          </p:nvPr>
        </p:nvSpPr>
        <p:spPr>
          <a:xfrm>
            <a:off x="381000" y="1447800"/>
            <a:ext cx="8305800" cy="4953000"/>
          </a:xfrm>
        </p:spPr>
        <p:txBody>
          <a:bodyPr/>
          <a:lstStyle/>
          <a:p>
            <a:pPr eaLnBrk="1" hangingPunct="1"/>
            <a:r>
              <a:rPr lang="es-MX" altLang="en-US" smtClean="0"/>
              <a:t>Bibliotecas independientes administran sus propios proceso de revisión y control de calidad</a:t>
            </a:r>
          </a:p>
          <a:p>
            <a:pPr eaLnBrk="1" hangingPunct="1">
              <a:buFontTx/>
              <a:buNone/>
            </a:pPr>
            <a:endParaRPr lang="es-MX" altLang="en-US" smtClean="0"/>
          </a:p>
          <a:p>
            <a:pPr eaLnBrk="1" hangingPunct="1"/>
            <a:r>
              <a:rPr lang="es-MX" altLang="en-US" smtClean="0"/>
              <a:t>Envíe información a </a:t>
            </a:r>
            <a:r>
              <a:rPr lang="es-MX" altLang="en-US" smtClean="0">
                <a:hlinkClick r:id="rId3"/>
              </a:rPr>
              <a:t>naco@loc.gov</a:t>
            </a:r>
            <a:endParaRPr lang="es-MX" altLang="en-US" smtClean="0"/>
          </a:p>
          <a:p>
            <a:pPr lvl="1" eaLnBrk="1" hangingPunct="1"/>
            <a:r>
              <a:rPr lang="es-MX" altLang="en-US" smtClean="0"/>
              <a:t>Actualice los duplicados para mantenerlos, después envíe la información necesaria para que sean eliminados</a:t>
            </a:r>
          </a:p>
          <a:p>
            <a:pPr lvl="1" eaLnBrk="1" hangingPunct="1"/>
            <a:r>
              <a:rPr lang="es-MX" altLang="en-US" smtClean="0"/>
              <a:t>Envíe notificaciones de BFM si se considera necesario (LCCNs)</a:t>
            </a:r>
          </a:p>
        </p:txBody>
      </p:sp>
      <p:sp>
        <p:nvSpPr>
          <p:cNvPr id="2" name="Footer Placeholder 1"/>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dirty="0">
                <a:solidFill>
                  <a:schemeClr val="tx1">
                    <a:tint val="75000"/>
                  </a:schemeClr>
                </a:solidFill>
                <a:latin typeface="+mn-lt"/>
                <a:cs typeface="+mn-cs"/>
              </a:rPr>
              <a:t>Module 8. NACO Administration</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73405272-C2A5-40A0-ABC1-57A50E7D7322}" type="slidenum">
              <a:rPr lang="en-US" sz="1200">
                <a:solidFill>
                  <a:schemeClr val="tx1">
                    <a:tint val="75000"/>
                  </a:schemeClr>
                </a:solidFill>
                <a:latin typeface="+mn-lt"/>
                <a:cs typeface="+mn-cs"/>
              </a:rPr>
              <a:pPr algn="r" fontAlgn="auto">
                <a:spcBef>
                  <a:spcPts val="0"/>
                </a:spcBef>
                <a:spcAft>
                  <a:spcPts val="0"/>
                </a:spcAft>
                <a:defRPr/>
              </a:pPr>
              <a:t>17</a:t>
            </a:fld>
            <a:endParaRPr lang="en-US" sz="1200" dirty="0">
              <a:solidFill>
                <a:schemeClr val="tx1">
                  <a:tint val="75000"/>
                </a:schemeClr>
              </a:solidFill>
              <a:latin typeface="+mn-lt"/>
              <a:cs typeface="+mn-cs"/>
            </a:endParaRPr>
          </a:p>
        </p:txBody>
      </p:sp>
      <p:sp>
        <p:nvSpPr>
          <p:cNvPr id="6" name="Slide Number Placeholder 5"/>
          <p:cNvSpPr>
            <a:spLocks noGrp="1"/>
          </p:cNvSpPr>
          <p:nvPr>
            <p:ph type="sldNum" sz="quarter" idx="12"/>
          </p:nvPr>
        </p:nvSpPr>
        <p:spPr/>
        <p:txBody>
          <a:bodyPr/>
          <a:lstStyle/>
          <a:p>
            <a:pPr>
              <a:defRPr/>
            </a:pPr>
            <a:fld id="{17123794-967D-443A-839D-BABFCCF9D85F}" type="slidenum">
              <a:rPr lang="en-US" smtClean="0"/>
              <a:pPr>
                <a:defRPr/>
              </a:pPr>
              <a:t>17</a:t>
            </a:fld>
            <a:endParaRPr lang="en-US"/>
          </a:p>
        </p:txBody>
      </p:sp>
      <p:sp>
        <p:nvSpPr>
          <p:cNvPr id="18439" name="Footer Placeholder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ltLang="en-US" smtClean="0">
                <a:solidFill>
                  <a:srgbClr val="898989"/>
                </a:solidFill>
                <a:latin typeface="Calibri" pitchFamily="34" charset="0"/>
              </a:rPr>
              <a:t>Módulo 8. Administración NACO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0"/>
            <a:ext cx="9144000" cy="1524000"/>
          </a:xfrm>
        </p:spPr>
        <p:txBody>
          <a:bodyPr/>
          <a:lstStyle/>
          <a:p>
            <a:pPr eaLnBrk="1" hangingPunct="1"/>
            <a:r>
              <a:rPr lang="es-MX" altLang="en-US" sz="3600" smtClean="0"/>
              <a:t>Lineamentos : Después de la Independencia Reporte de Duplicados y BFM</a:t>
            </a:r>
          </a:p>
        </p:txBody>
      </p:sp>
      <p:sp>
        <p:nvSpPr>
          <p:cNvPr id="19459" name="Rectangle 3"/>
          <p:cNvSpPr>
            <a:spLocks noGrp="1" noChangeArrowheads="1"/>
          </p:cNvSpPr>
          <p:nvPr>
            <p:ph type="body" idx="1"/>
          </p:nvPr>
        </p:nvSpPr>
        <p:spPr>
          <a:xfrm>
            <a:off x="228600" y="1371600"/>
            <a:ext cx="8458200" cy="5105400"/>
          </a:xfrm>
        </p:spPr>
        <p:txBody>
          <a:bodyPr/>
          <a:lstStyle/>
          <a:p>
            <a:pPr eaLnBrk="1" hangingPunct="1"/>
            <a:r>
              <a:rPr lang="es-MX" altLang="en-US" sz="3000" dirty="0" smtClean="0"/>
              <a:t>OCLC envía a LC rutinariamente algunos informes sobre duplicados y por esto notificaciones a COIN sobre duplicidad y mantenimiento de registros bibliográficos (BFM) son innecesarios</a:t>
            </a:r>
          </a:p>
          <a:p>
            <a:pPr eaLnBrk="1" hangingPunct="1"/>
            <a:r>
              <a:rPr lang="es-MX" altLang="en-US" sz="3000" dirty="0" smtClean="0"/>
              <a:t>Las instituciones NACO pueden seguir informando a LC sobre los duplicados y BFM si es menos complicado</a:t>
            </a:r>
          </a:p>
          <a:p>
            <a:pPr eaLnBrk="1" hangingPunct="1"/>
            <a:r>
              <a:rPr lang="es-MX" altLang="en-US" sz="3000" dirty="0" smtClean="0"/>
              <a:t>Los lineamentos sobre que se debe informar o no, se encuentran en el documento disponible en:</a:t>
            </a:r>
          </a:p>
          <a:p>
            <a:pPr eaLnBrk="1" hangingPunct="1">
              <a:buFontTx/>
              <a:buNone/>
            </a:pPr>
            <a:r>
              <a:rPr lang="en-US" altLang="en-US" sz="3000" dirty="0" smtClean="0"/>
              <a:t>	</a:t>
            </a:r>
            <a:r>
              <a:rPr lang="en-US" altLang="en-US" sz="3000" dirty="0" smtClean="0">
                <a:hlinkClick r:id="rId3"/>
              </a:rPr>
              <a:t>http://www.loc.gov/aba/pcc/naco/bfmguide.html</a:t>
            </a:r>
            <a:endParaRPr lang="en-US" altLang="en-US" sz="3000" dirty="0" smtClean="0"/>
          </a:p>
          <a:p>
            <a:pPr eaLnBrk="1" hangingPunct="1">
              <a:buFontTx/>
              <a:buNone/>
            </a:pPr>
            <a:endParaRPr lang="en-US" altLang="en-US" sz="3000" dirty="0" smtClean="0"/>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BCF0EE2F-A63D-41B0-9B45-D44026B19713}" type="slidenum">
              <a:rPr lang="en-US"/>
              <a:pPr>
                <a:defRPr/>
              </a:pPr>
              <a:t>18</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144000" cy="1447800"/>
          </a:xfrm>
        </p:spPr>
        <p:txBody>
          <a:bodyPr/>
          <a:lstStyle/>
          <a:p>
            <a:pPr eaLnBrk="1" hangingPunct="1">
              <a:lnSpc>
                <a:spcPct val="80000"/>
              </a:lnSpc>
            </a:pPr>
            <a:r>
              <a:rPr lang="es-MX" altLang="en-US" sz="3600" smtClean="0"/>
              <a:t>Lineamentos : Después de la Independencia</a:t>
            </a:r>
            <a:r>
              <a:rPr lang="es-MX" altLang="en-US" sz="4000" smtClean="0"/>
              <a:t> </a:t>
            </a:r>
            <a:br>
              <a:rPr lang="es-MX" altLang="en-US" sz="4000" smtClean="0"/>
            </a:br>
            <a:r>
              <a:rPr lang="es-MX" altLang="en-US" sz="3600" smtClean="0"/>
              <a:t>Duplicidad sin notificación</a:t>
            </a:r>
            <a:r>
              <a:rPr lang="en-US" altLang="en-US" sz="4000" smtClean="0"/>
              <a:t>     </a:t>
            </a:r>
          </a:p>
        </p:txBody>
      </p:sp>
      <p:sp>
        <p:nvSpPr>
          <p:cNvPr id="20483" name="Rectangle 3"/>
          <p:cNvSpPr>
            <a:spLocks noGrp="1" noChangeArrowheads="1"/>
          </p:cNvSpPr>
          <p:nvPr>
            <p:ph type="body" idx="1"/>
          </p:nvPr>
        </p:nvSpPr>
        <p:spPr>
          <a:xfrm>
            <a:off x="609600" y="1524000"/>
            <a:ext cx="8229600" cy="4530725"/>
          </a:xfrm>
        </p:spPr>
        <p:txBody>
          <a:bodyPr/>
          <a:lstStyle/>
          <a:p>
            <a:pPr eaLnBrk="1" hangingPunct="1">
              <a:lnSpc>
                <a:spcPct val="90000"/>
              </a:lnSpc>
            </a:pPr>
            <a:r>
              <a:rPr lang="es-MX" altLang="en-US" sz="2400" smtClean="0"/>
              <a:t>Si en los RANs duplicados el nombre es idéntico - no es necesario enviar notificación de BFM</a:t>
            </a:r>
          </a:p>
          <a:p>
            <a:pPr eaLnBrk="1" hangingPunct="1">
              <a:lnSpc>
                <a:spcPct val="90000"/>
              </a:lnSpc>
            </a:pPr>
            <a:endParaRPr lang="es-MX" altLang="en-US" sz="2400" smtClean="0"/>
          </a:p>
          <a:p>
            <a:pPr eaLnBrk="1" hangingPunct="1">
              <a:lnSpc>
                <a:spcPct val="90000"/>
              </a:lnSpc>
            </a:pPr>
            <a:r>
              <a:rPr lang="es-MX" altLang="en-US" sz="2400" smtClean="0"/>
              <a:t>OCLC rutinariamente envía informes a LC para los duplicados que son exactamente idénticos</a:t>
            </a:r>
          </a:p>
          <a:p>
            <a:pPr eaLnBrk="1" hangingPunct="1">
              <a:lnSpc>
                <a:spcPct val="90000"/>
              </a:lnSpc>
            </a:pPr>
            <a:endParaRPr lang="es-MX" altLang="en-US" sz="2400" smtClean="0"/>
          </a:p>
          <a:p>
            <a:pPr eaLnBrk="1" hangingPunct="1">
              <a:lnSpc>
                <a:spcPct val="90000"/>
              </a:lnSpc>
            </a:pPr>
            <a:r>
              <a:rPr lang="es-MX" altLang="en-US" sz="2400" smtClean="0"/>
              <a:t>Con SkyRiver el revisor notifica a su contacto en LC o viceversa, sobre registros duplicados para eliminarlos</a:t>
            </a:r>
          </a:p>
          <a:p>
            <a:pPr eaLnBrk="1" hangingPunct="1">
              <a:lnSpc>
                <a:spcPct val="90000"/>
              </a:lnSpc>
            </a:pPr>
            <a:endParaRPr lang="es-MX" altLang="en-US" sz="2400" smtClean="0"/>
          </a:p>
          <a:p>
            <a:pPr eaLnBrk="1" hangingPunct="1">
              <a:lnSpc>
                <a:spcPct val="90000"/>
              </a:lnSpc>
            </a:pPr>
            <a:r>
              <a:rPr lang="es-MX" altLang="en-US" sz="2400" smtClean="0"/>
              <a:t>Pero, si desean, los catalogadores NACO pueden transferir los datos del RAN que se debe eliminar al otro – si es necesario - y enviar la notificación a </a:t>
            </a:r>
            <a:r>
              <a:rPr lang="es-MX" altLang="en-US" sz="2400" smtClean="0">
                <a:hlinkClick r:id="rId3"/>
              </a:rPr>
              <a:t>naco@loc.gov</a:t>
            </a:r>
            <a:r>
              <a:rPr lang="es-MX" altLang="en-US" sz="2400" smtClean="0"/>
              <a:t> </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42FF0A7C-68FA-4AAA-8248-8891EAFF0C02}" type="slidenum">
              <a:rPr lang="en-US"/>
              <a:pPr>
                <a:defRPr/>
              </a:pPr>
              <a:t>19</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1447800"/>
          </a:xfrm>
        </p:spPr>
        <p:txBody>
          <a:bodyPr/>
          <a:lstStyle/>
          <a:p>
            <a:pPr eaLnBrk="1" hangingPunct="1"/>
            <a:r>
              <a:rPr lang="en-US" altLang="en-US" sz="4000" smtClean="0"/>
              <a:t> </a:t>
            </a:r>
            <a:r>
              <a:rPr lang="es-MX" altLang="en-US" sz="3600" smtClean="0"/>
              <a:t>Lineamentos : Después de la Independencia</a:t>
            </a:r>
            <a:r>
              <a:rPr lang="es-MX" altLang="en-US" sz="4000" smtClean="0"/>
              <a:t> </a:t>
            </a:r>
            <a:br>
              <a:rPr lang="es-MX" altLang="en-US" sz="4000" smtClean="0"/>
            </a:br>
            <a:r>
              <a:rPr lang="es-MX" altLang="en-US" sz="3600" smtClean="0"/>
              <a:t>Duplicados elegibles para notificación</a:t>
            </a:r>
            <a:endParaRPr lang="en-US" altLang="en-US" sz="3600" smtClean="0"/>
          </a:p>
        </p:txBody>
      </p:sp>
      <p:sp>
        <p:nvSpPr>
          <p:cNvPr id="21507" name="Rectangle 3"/>
          <p:cNvSpPr>
            <a:spLocks noGrp="1" noChangeArrowheads="1"/>
          </p:cNvSpPr>
          <p:nvPr>
            <p:ph type="body" idx="1"/>
          </p:nvPr>
        </p:nvSpPr>
        <p:spPr>
          <a:xfrm>
            <a:off x="304800" y="1828800"/>
            <a:ext cx="8610600" cy="4383088"/>
          </a:xfrm>
        </p:spPr>
        <p:txBody>
          <a:bodyPr/>
          <a:lstStyle/>
          <a:p>
            <a:pPr eaLnBrk="1" hangingPunct="1">
              <a:lnSpc>
                <a:spcPct val="90000"/>
              </a:lnSpc>
            </a:pPr>
            <a:r>
              <a:rPr lang="es-MX" altLang="en-US" smtClean="0"/>
              <a:t>Si los nombres en los RANs no son idénticos pero es la misma entidad, BFM puede ser necesario</a:t>
            </a:r>
          </a:p>
          <a:p>
            <a:pPr eaLnBrk="1" hangingPunct="1">
              <a:lnSpc>
                <a:spcPct val="90000"/>
              </a:lnSpc>
            </a:pPr>
            <a:r>
              <a:rPr lang="es-MX" altLang="en-US" smtClean="0"/>
              <a:t>En este caso los catalogadores NACO deben informan a naco@loc.gov sobre la necesidad de eliminar uno de los RANs; e informar sobre BFM según sea necesario</a:t>
            </a:r>
          </a:p>
          <a:p>
            <a:pPr eaLnBrk="1" hangingPunct="1">
              <a:lnSpc>
                <a:spcPct val="90000"/>
              </a:lnSpc>
            </a:pPr>
            <a:r>
              <a:rPr lang="es-MX" altLang="en-US" smtClean="0"/>
              <a:t>El especialista del PCC en LC elimina los duplicados y hace lo correspondiente en BFM</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D32FE5FA-C257-45F8-A0E3-BA57B1D36EFF}" type="slidenum">
              <a:rPr lang="en-US"/>
              <a:pPr>
                <a:defRPr/>
              </a:pPr>
              <a:t>20</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152400"/>
            <a:ext cx="9144000" cy="1371600"/>
          </a:xfrm>
        </p:spPr>
        <p:txBody>
          <a:bodyPr/>
          <a:lstStyle/>
          <a:p>
            <a:pPr eaLnBrk="1" hangingPunct="1"/>
            <a:r>
              <a:rPr lang="en-US" altLang="en-US" sz="4000" smtClean="0"/>
              <a:t> </a:t>
            </a:r>
            <a:r>
              <a:rPr lang="es-MX" altLang="en-US" sz="3600" smtClean="0"/>
              <a:t>Lineamentos : Después de la Independencia </a:t>
            </a:r>
            <a:br>
              <a:rPr lang="es-MX" altLang="en-US" sz="3600" smtClean="0"/>
            </a:br>
            <a:r>
              <a:rPr lang="es-MX" altLang="en-US" sz="3600" smtClean="0"/>
              <a:t>Informes sobre Duplicidad/BFM</a:t>
            </a:r>
          </a:p>
        </p:txBody>
      </p:sp>
      <p:sp>
        <p:nvSpPr>
          <p:cNvPr id="22531" name="Rectangle 3"/>
          <p:cNvSpPr>
            <a:spLocks noGrp="1" noChangeArrowheads="1"/>
          </p:cNvSpPr>
          <p:nvPr>
            <p:ph type="body" idx="1"/>
          </p:nvPr>
        </p:nvSpPr>
        <p:spPr>
          <a:xfrm>
            <a:off x="304800" y="1676400"/>
            <a:ext cx="8229600" cy="3997325"/>
          </a:xfrm>
        </p:spPr>
        <p:txBody>
          <a:bodyPr/>
          <a:lstStyle/>
          <a:p>
            <a:pPr eaLnBrk="1" hangingPunct="1">
              <a:buFontTx/>
              <a:buNone/>
            </a:pPr>
            <a:r>
              <a:rPr lang="es-MX" altLang="en-US" sz="3400" smtClean="0"/>
              <a:t>Identifique el RAN que se debe mantener y cual se debe eliminar, y envíe un email con dicha información a </a:t>
            </a:r>
            <a:r>
              <a:rPr lang="es-MX" altLang="en-US" sz="3400" smtClean="0">
                <a:hlinkClick r:id="rId3"/>
              </a:rPr>
              <a:t>naco@loc.gov</a:t>
            </a:r>
            <a:r>
              <a:rPr lang="es-MX" altLang="en-US" sz="3400" smtClean="0"/>
              <a:t> </a:t>
            </a:r>
          </a:p>
          <a:p>
            <a:pPr lvl="1" eaLnBrk="1" hangingPunct="1"/>
            <a:r>
              <a:rPr lang="es-MX" altLang="en-US" sz="3000" smtClean="0"/>
              <a:t>Incluya ambos el número del </a:t>
            </a:r>
            <a:r>
              <a:rPr lang="es-MX" altLang="en-US" sz="3000" b="1" smtClean="0">
                <a:solidFill>
                  <a:srgbClr val="3333F0"/>
                </a:solidFill>
              </a:rPr>
              <a:t>LCCN</a:t>
            </a:r>
            <a:r>
              <a:rPr lang="es-MX" altLang="en-US" sz="3000" smtClean="0"/>
              <a:t> (010) y el nombre de la entidad en el 1XX del RAN </a:t>
            </a:r>
          </a:p>
          <a:p>
            <a:pPr lvl="1" eaLnBrk="1" hangingPunct="1"/>
            <a:r>
              <a:rPr lang="es-MX" altLang="en-US" sz="3000" smtClean="0"/>
              <a:t>También incluya los </a:t>
            </a:r>
            <a:r>
              <a:rPr lang="es-MX" altLang="en-US" sz="3000" b="1" smtClean="0">
                <a:solidFill>
                  <a:srgbClr val="3333F0"/>
                </a:solidFill>
              </a:rPr>
              <a:t>LCCNs</a:t>
            </a:r>
            <a:r>
              <a:rPr lang="es-MX" altLang="en-US" sz="3000" smtClean="0"/>
              <a:t> de los registros bibliográficos que se deben cambiar.</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C6AB616B-7715-45E6-A1E1-119AF9A0C649}" type="slidenum">
              <a:rPr lang="en-US"/>
              <a:pPr>
                <a:defRPr/>
              </a:pPr>
              <a:t>21</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28600" y="0"/>
            <a:ext cx="8915400" cy="1760538"/>
          </a:xfrm>
        </p:spPr>
        <p:txBody>
          <a:bodyPr/>
          <a:lstStyle/>
          <a:p>
            <a:pPr eaLnBrk="1" hangingPunct="1"/>
            <a:r>
              <a:rPr lang="es-MX" altLang="en-US" sz="3600" smtClean="0"/>
              <a:t>Lineamentos : Después de la Independencia </a:t>
            </a:r>
            <a:br>
              <a:rPr lang="es-MX" altLang="en-US" sz="3600" smtClean="0"/>
            </a:br>
            <a:r>
              <a:rPr lang="es-MX" altLang="en-US" sz="3600" smtClean="0"/>
              <a:t>Informes sobre Duplicidad/BFM</a:t>
            </a:r>
            <a:endParaRPr lang="en-US" altLang="en-US" sz="3600" smtClean="0"/>
          </a:p>
        </p:txBody>
      </p:sp>
      <p:sp>
        <p:nvSpPr>
          <p:cNvPr id="23555" name="Rectangle 3"/>
          <p:cNvSpPr>
            <a:spLocks noGrp="1" noChangeArrowheads="1"/>
          </p:cNvSpPr>
          <p:nvPr>
            <p:ph type="body" idx="1"/>
          </p:nvPr>
        </p:nvSpPr>
        <p:spPr>
          <a:xfrm>
            <a:off x="685800" y="1676400"/>
            <a:ext cx="7772400" cy="4724400"/>
          </a:xfrm>
        </p:spPr>
        <p:txBody>
          <a:bodyPr/>
          <a:lstStyle/>
          <a:p>
            <a:pPr eaLnBrk="1" hangingPunct="1">
              <a:lnSpc>
                <a:spcPct val="90000"/>
              </a:lnSpc>
            </a:pPr>
            <a:r>
              <a:rPr lang="es-MX" altLang="en-US" sz="3400" dirty="0" smtClean="0"/>
              <a:t>La eliminación de los </a:t>
            </a:r>
            <a:r>
              <a:rPr lang="es-MX" altLang="en-US" sz="3400" dirty="0" err="1" smtClean="0"/>
              <a:t>RANs</a:t>
            </a:r>
            <a:r>
              <a:rPr lang="es-MX" altLang="en-US" sz="3400" dirty="0" smtClean="0"/>
              <a:t> duplicados y el BFM de registros bibliográficos sólo se puede realizar en la base de datos maestra en LC, a fin de ser correctamente re-distribuidos</a:t>
            </a:r>
          </a:p>
          <a:p>
            <a:pPr eaLnBrk="1" hangingPunct="1">
              <a:lnSpc>
                <a:spcPct val="90000"/>
              </a:lnSpc>
            </a:pPr>
            <a:endParaRPr lang="es-MX" altLang="en-US" sz="3400" dirty="0" smtClean="0"/>
          </a:p>
          <a:p>
            <a:pPr eaLnBrk="1" hangingPunct="1">
              <a:lnSpc>
                <a:spcPct val="90000"/>
              </a:lnSpc>
            </a:pPr>
            <a:r>
              <a:rPr lang="es-MX" altLang="en-US" sz="3400" dirty="0" smtClean="0"/>
              <a:t>LC</a:t>
            </a:r>
            <a:r>
              <a:rPr lang="es-MX" altLang="en-US" sz="3400" b="1" dirty="0" smtClean="0">
                <a:solidFill>
                  <a:srgbClr val="3333F0"/>
                </a:solidFill>
              </a:rPr>
              <a:t> se encarga del mantenimiento de su base de datos bibliográficos</a:t>
            </a:r>
            <a:r>
              <a:rPr lang="es-MX" altLang="en-US" sz="3400" dirty="0" smtClean="0"/>
              <a:t> y asegura el manejo entre su personal.</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42DD7F48-AC81-4854-B2B4-C4A11EAC4F03}" type="slidenum">
              <a:rPr lang="en-US"/>
              <a:pPr>
                <a:defRPr/>
              </a:pPr>
              <a:t>22</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152400"/>
            <a:ext cx="9144000" cy="1600200"/>
          </a:xfrm>
        </p:spPr>
        <p:txBody>
          <a:bodyPr/>
          <a:lstStyle/>
          <a:p>
            <a:pPr eaLnBrk="1" hangingPunct="1"/>
            <a:r>
              <a:rPr lang="es-MX" altLang="en-US" sz="4000" smtClean="0"/>
              <a:t>Lineamentos : Duplicados / BFM Notificación durante el Periodo de Revisión</a:t>
            </a:r>
          </a:p>
        </p:txBody>
      </p:sp>
      <p:sp>
        <p:nvSpPr>
          <p:cNvPr id="24579" name="Rectangle 3"/>
          <p:cNvSpPr>
            <a:spLocks noGrp="1" noChangeArrowheads="1"/>
          </p:cNvSpPr>
          <p:nvPr>
            <p:ph type="body" idx="1"/>
          </p:nvPr>
        </p:nvSpPr>
        <p:spPr>
          <a:xfrm>
            <a:off x="533400" y="1981200"/>
            <a:ext cx="8229600" cy="4419600"/>
          </a:xfrm>
        </p:spPr>
        <p:txBody>
          <a:bodyPr/>
          <a:lstStyle/>
          <a:p>
            <a:pPr eaLnBrk="1" hangingPunct="1"/>
            <a:r>
              <a:rPr lang="es-MX" altLang="en-US" smtClean="0"/>
              <a:t>Si el revisor NACO es un catalogador de LC, los duplicados y BFM pueden ser manejados directamente por el revisor</a:t>
            </a:r>
          </a:p>
          <a:p>
            <a:pPr eaLnBrk="1" hangingPunct="1"/>
            <a:endParaRPr lang="es-MX" altLang="en-US" smtClean="0"/>
          </a:p>
          <a:p>
            <a:pPr eaLnBrk="1" hangingPunct="1"/>
            <a:r>
              <a:rPr lang="es-MX" altLang="en-US" smtClean="0"/>
              <a:t>Si el revisor NACO está en otra institución, usted y su revisor deben decidir quien informa a LC sobre la necesidad de borrar los RANs y/o la necesidad de BFM (naco@loc.gov) </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F6643B49-C892-4100-8AB4-908954876AF3}" type="slidenum">
              <a:rPr lang="en-US"/>
              <a:pPr>
                <a:defRPr/>
              </a:pPr>
              <a:t>23</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28600"/>
            <a:ext cx="9144000" cy="1322388"/>
          </a:xfrm>
        </p:spPr>
        <p:txBody>
          <a:bodyPr/>
          <a:lstStyle/>
          <a:p>
            <a:pPr eaLnBrk="1" hangingPunct="1"/>
            <a:r>
              <a:rPr lang="es-MX" altLang="en-US" sz="4000" smtClean="0"/>
              <a:t>Lineamentos : </a:t>
            </a:r>
            <a:br>
              <a:rPr lang="es-MX" altLang="en-US" sz="4000" smtClean="0"/>
            </a:br>
            <a:r>
              <a:rPr lang="es-MX" altLang="en-US" sz="4000" smtClean="0"/>
              <a:t>Mantenga sus contribuciones al día	</a:t>
            </a:r>
          </a:p>
        </p:txBody>
      </p:sp>
      <p:sp>
        <p:nvSpPr>
          <p:cNvPr id="25603" name="Rectangle 3"/>
          <p:cNvSpPr>
            <a:spLocks noGrp="1" noChangeArrowheads="1"/>
          </p:cNvSpPr>
          <p:nvPr>
            <p:ph type="body" idx="1"/>
          </p:nvPr>
        </p:nvSpPr>
        <p:spPr>
          <a:xfrm>
            <a:off x="685800" y="1676400"/>
            <a:ext cx="7772400" cy="3962400"/>
          </a:xfrm>
        </p:spPr>
        <p:txBody>
          <a:bodyPr/>
          <a:lstStyle/>
          <a:p>
            <a:pPr eaLnBrk="1" hangingPunct="1">
              <a:defRPr/>
            </a:pPr>
            <a:r>
              <a:rPr lang="es-MX" b="1" dirty="0" smtClean="0"/>
              <a:t>Regla de 24 horas </a:t>
            </a:r>
            <a:r>
              <a:rPr lang="es-MX" dirty="0" smtClean="0"/>
              <a:t>– Para cualquier registro que ha estado en el archivo de guardar más de 24 horas se debe hacer una nueva búsqueda sobre el </a:t>
            </a:r>
            <a:r>
              <a:rPr lang="es-MX" dirty="0" err="1" smtClean="0"/>
              <a:t>1XX</a:t>
            </a:r>
            <a:r>
              <a:rPr lang="es-MX" dirty="0" smtClean="0"/>
              <a:t> y los </a:t>
            </a:r>
            <a:r>
              <a:rPr lang="es-MX" dirty="0" err="1" smtClean="0"/>
              <a:t>4XXs</a:t>
            </a:r>
            <a:r>
              <a:rPr lang="es-MX" dirty="0" smtClean="0"/>
              <a:t> antes de ser contribuidos!</a:t>
            </a:r>
          </a:p>
          <a:p>
            <a:pPr marL="0" indent="0" eaLnBrk="1" hangingPunct="1">
              <a:buFont typeface="Arial" charset="0"/>
              <a:buNone/>
              <a:defRPr/>
            </a:pPr>
            <a:endParaRPr lang="es-MX" sz="1000" dirty="0" smtClean="0"/>
          </a:p>
          <a:p>
            <a:pPr eaLnBrk="1" hangingPunct="1">
              <a:defRPr/>
            </a:pPr>
            <a:r>
              <a:rPr lang="es-MX" dirty="0" smtClean="0"/>
              <a:t>Evite atrasos en subir los </a:t>
            </a:r>
            <a:r>
              <a:rPr lang="es-MX" dirty="0" err="1" smtClean="0"/>
              <a:t>RANs</a:t>
            </a:r>
            <a:r>
              <a:rPr lang="es-MX" dirty="0" smtClean="0"/>
              <a:t> y evite dejarlos en los archivos de guardar, ya sea en el archivo local o en el de la red bibliográfica.</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p>
        </p:txBody>
      </p:sp>
      <p:sp>
        <p:nvSpPr>
          <p:cNvPr id="3" name="Slide Number Placeholder 2"/>
          <p:cNvSpPr>
            <a:spLocks noGrp="1"/>
          </p:cNvSpPr>
          <p:nvPr>
            <p:ph type="sldNum" sz="quarter" idx="12"/>
          </p:nvPr>
        </p:nvSpPr>
        <p:spPr/>
        <p:txBody>
          <a:bodyPr/>
          <a:lstStyle/>
          <a:p>
            <a:pPr>
              <a:defRPr/>
            </a:pPr>
            <a:fld id="{38E62DFB-D811-4053-9563-44FC8F3CC4C3}" type="slidenum">
              <a:rPr lang="en-US"/>
              <a:pPr>
                <a:defRPr/>
              </a:pPr>
              <a:t>24</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228600"/>
            <a:ext cx="9144000" cy="1219200"/>
          </a:xfrm>
        </p:spPr>
        <p:txBody>
          <a:bodyPr/>
          <a:lstStyle/>
          <a:p>
            <a:pPr eaLnBrk="1" hangingPunct="1"/>
            <a:r>
              <a:rPr lang="es-MX" altLang="en-US" sz="3600" smtClean="0"/>
              <a:t>Lineamentos : </a:t>
            </a:r>
            <a:br>
              <a:rPr lang="es-MX" altLang="en-US" sz="3600" smtClean="0"/>
            </a:br>
            <a:r>
              <a:rPr lang="es-MX" altLang="en-US" sz="3600" smtClean="0"/>
              <a:t>Sólo un Contacto de NACO</a:t>
            </a:r>
          </a:p>
        </p:txBody>
      </p:sp>
      <p:sp>
        <p:nvSpPr>
          <p:cNvPr id="26627" name="Rectangle 3"/>
          <p:cNvSpPr>
            <a:spLocks noGrp="1" noChangeArrowheads="1"/>
          </p:cNvSpPr>
          <p:nvPr>
            <p:ph type="body" idx="1"/>
          </p:nvPr>
        </p:nvSpPr>
        <p:spPr>
          <a:xfrm>
            <a:off x="457200" y="1752600"/>
            <a:ext cx="8229600" cy="4114800"/>
          </a:xfrm>
        </p:spPr>
        <p:txBody>
          <a:bodyPr/>
          <a:lstStyle/>
          <a:p>
            <a:pPr eaLnBrk="1" hangingPunct="1">
              <a:lnSpc>
                <a:spcPct val="80000"/>
              </a:lnSpc>
            </a:pPr>
            <a:r>
              <a:rPr lang="es-MX" altLang="en-US" sz="2800" smtClean="0"/>
              <a:t>Para mantener la comunicación directa se debe nombrar un contacto NACO primario en su biblioteca, esta es la persona que se comunica con el revisor y/o el coordinador de NACO en LC</a:t>
            </a:r>
          </a:p>
          <a:p>
            <a:pPr eaLnBrk="1" hangingPunct="1">
              <a:lnSpc>
                <a:spcPct val="80000"/>
              </a:lnSpc>
            </a:pPr>
            <a:endParaRPr lang="es-MX" altLang="en-US" sz="2800" smtClean="0"/>
          </a:p>
          <a:p>
            <a:pPr eaLnBrk="1" hangingPunct="1">
              <a:lnSpc>
                <a:spcPct val="80000"/>
              </a:lnSpc>
            </a:pPr>
            <a:r>
              <a:rPr lang="es-MX" altLang="en-US" sz="2800" smtClean="0"/>
              <a:t>Sin embargo es necesario tener un respaldo en su institución – en caso necesario</a:t>
            </a:r>
          </a:p>
          <a:p>
            <a:pPr eaLnBrk="1" hangingPunct="1">
              <a:lnSpc>
                <a:spcPct val="80000"/>
              </a:lnSpc>
            </a:pPr>
            <a:endParaRPr lang="es-MX" altLang="en-US" sz="2800" smtClean="0"/>
          </a:p>
          <a:p>
            <a:pPr eaLnBrk="1" hangingPunct="1">
              <a:lnSpc>
                <a:spcPct val="80000"/>
              </a:lnSpc>
            </a:pPr>
            <a:r>
              <a:rPr lang="es-MX" altLang="en-US" sz="2800" smtClean="0"/>
              <a:t>Es necesario mantener la continuidad con los cambios de personal</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p>
        </p:txBody>
      </p:sp>
      <p:sp>
        <p:nvSpPr>
          <p:cNvPr id="3" name="Slide Number Placeholder 2"/>
          <p:cNvSpPr>
            <a:spLocks noGrp="1"/>
          </p:cNvSpPr>
          <p:nvPr>
            <p:ph type="sldNum" sz="quarter" idx="12"/>
          </p:nvPr>
        </p:nvSpPr>
        <p:spPr/>
        <p:txBody>
          <a:bodyPr/>
          <a:lstStyle/>
          <a:p>
            <a:pPr>
              <a:defRPr/>
            </a:pPr>
            <a:fld id="{A7B01F17-EE59-4DDE-9460-32AC88250875}" type="slidenum">
              <a:rPr lang="en-US"/>
              <a:pPr>
                <a:defRPr/>
              </a:pPr>
              <a:t>25</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152400"/>
            <a:ext cx="9144000" cy="1189038"/>
          </a:xfrm>
        </p:spPr>
        <p:txBody>
          <a:bodyPr/>
          <a:lstStyle/>
          <a:p>
            <a:pPr eaLnBrk="1" hangingPunct="1"/>
            <a:r>
              <a:rPr lang="es-MX" altLang="en-US" sz="4000" smtClean="0"/>
              <a:t>Lineamentos : </a:t>
            </a:r>
            <a:br>
              <a:rPr lang="es-MX" altLang="en-US" sz="4000" smtClean="0"/>
            </a:br>
            <a:r>
              <a:rPr lang="es-MX" altLang="en-US" smtClean="0"/>
              <a:t>Manténgase en contacto</a:t>
            </a:r>
            <a:r>
              <a:rPr lang="en-US" altLang="en-US" smtClean="0"/>
              <a:t> </a:t>
            </a:r>
          </a:p>
        </p:txBody>
      </p:sp>
      <p:sp>
        <p:nvSpPr>
          <p:cNvPr id="27651" name="Rectangle 3"/>
          <p:cNvSpPr>
            <a:spLocks noGrp="1" noChangeArrowheads="1"/>
          </p:cNvSpPr>
          <p:nvPr>
            <p:ph type="body" idx="4294967295"/>
          </p:nvPr>
        </p:nvSpPr>
        <p:spPr>
          <a:xfrm>
            <a:off x="914400" y="1600200"/>
            <a:ext cx="8153400" cy="4495800"/>
          </a:xfrm>
        </p:spPr>
        <p:txBody>
          <a:bodyPr/>
          <a:lstStyle/>
          <a:p>
            <a:pPr eaLnBrk="1" hangingPunct="1">
              <a:lnSpc>
                <a:spcPct val="90000"/>
              </a:lnSpc>
              <a:defRPr/>
            </a:pPr>
            <a:r>
              <a:rPr lang="es-ES" dirty="0" smtClean="0"/>
              <a:t>Háganos saber si hay problemas</a:t>
            </a:r>
            <a:r>
              <a:rPr lang="en-US" dirty="0" smtClean="0"/>
              <a:t> </a:t>
            </a:r>
          </a:p>
          <a:p>
            <a:pPr marL="0" indent="0" eaLnBrk="1" hangingPunct="1">
              <a:lnSpc>
                <a:spcPct val="90000"/>
              </a:lnSpc>
              <a:buFont typeface="Arial" charset="0"/>
              <a:buNone/>
              <a:defRPr/>
            </a:pPr>
            <a:endParaRPr lang="es-MX" sz="1800" dirty="0" smtClean="0"/>
          </a:p>
          <a:p>
            <a:pPr eaLnBrk="1" hangingPunct="1">
              <a:lnSpc>
                <a:spcPct val="90000"/>
              </a:lnSpc>
              <a:defRPr/>
            </a:pPr>
            <a:r>
              <a:rPr lang="es-ES" dirty="0" smtClean="0"/>
              <a:t>Haga seguimiento si sus consultas no son respondidas dentro de un período razonable de tiempo</a:t>
            </a:r>
            <a:r>
              <a:rPr lang="en-US" dirty="0" smtClean="0"/>
              <a:t>  </a:t>
            </a:r>
          </a:p>
          <a:p>
            <a:pPr marL="0" indent="0" eaLnBrk="1" hangingPunct="1">
              <a:lnSpc>
                <a:spcPct val="90000"/>
              </a:lnSpc>
              <a:buFont typeface="Arial" charset="0"/>
              <a:buNone/>
              <a:defRPr/>
            </a:pPr>
            <a:endParaRPr lang="es-MX" sz="1800" dirty="0" smtClean="0"/>
          </a:p>
          <a:p>
            <a:pPr eaLnBrk="1" hangingPunct="1">
              <a:lnSpc>
                <a:spcPct val="90000"/>
              </a:lnSpc>
              <a:defRPr/>
            </a:pPr>
            <a:r>
              <a:rPr lang="es-MX" dirty="0" smtClean="0"/>
              <a:t>Contáctese con NACO en la Sección de Programas Cooperativos en </a:t>
            </a:r>
            <a:r>
              <a:rPr lang="es-MX" dirty="0" err="1" smtClean="0"/>
              <a:t>LC</a:t>
            </a:r>
            <a:r>
              <a:rPr lang="es-MX" dirty="0" smtClean="0"/>
              <a:t>:  </a:t>
            </a:r>
            <a:r>
              <a:rPr lang="es-MX" dirty="0" err="1" smtClean="0"/>
              <a:t>naco@loc.gov</a:t>
            </a:r>
            <a:endParaRPr lang="es-MX" dirty="0" smtClean="0"/>
          </a:p>
        </p:txBody>
      </p:sp>
      <p:sp>
        <p:nvSpPr>
          <p:cNvPr id="2" name="Footer Placeholder 1"/>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8. NACO Administration</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7B323AB7-5624-4B0D-865F-387E54A0528B}" type="slidenum">
              <a:rPr lang="en-US" sz="1200">
                <a:solidFill>
                  <a:schemeClr val="tx1">
                    <a:tint val="75000"/>
                  </a:schemeClr>
                </a:solidFill>
                <a:latin typeface="+mn-lt"/>
                <a:cs typeface="+mn-cs"/>
              </a:rPr>
              <a:pPr algn="r" fontAlgn="auto">
                <a:spcBef>
                  <a:spcPts val="0"/>
                </a:spcBef>
                <a:spcAft>
                  <a:spcPts val="0"/>
                </a:spcAft>
                <a:defRPr/>
              </a:pPr>
              <a:t>26</a:t>
            </a:fld>
            <a:endParaRPr lang="en-US" sz="1200">
              <a:solidFill>
                <a:schemeClr val="tx1">
                  <a:tint val="75000"/>
                </a:schemeClr>
              </a:solidFill>
              <a:latin typeface="+mn-lt"/>
              <a:cs typeface="+mn-cs"/>
            </a:endParaRPr>
          </a:p>
        </p:txBody>
      </p:sp>
      <p:sp>
        <p:nvSpPr>
          <p:cNvPr id="6" name="Slide Number Placeholder 5"/>
          <p:cNvSpPr>
            <a:spLocks noGrp="1"/>
          </p:cNvSpPr>
          <p:nvPr>
            <p:ph type="sldNum" sz="quarter" idx="12"/>
          </p:nvPr>
        </p:nvSpPr>
        <p:spPr/>
        <p:txBody>
          <a:bodyPr/>
          <a:lstStyle/>
          <a:p>
            <a:pPr>
              <a:defRPr/>
            </a:pPr>
            <a:fld id="{516E6565-4C94-4C17-8406-A695923321D2}" type="slidenum">
              <a:rPr lang="en-US" smtClean="0"/>
              <a:pPr>
                <a:defRPr/>
              </a:pPr>
              <a:t>26</a:t>
            </a:fld>
            <a:endParaRPr lang="en-US"/>
          </a:p>
        </p:txBody>
      </p:sp>
      <p:sp>
        <p:nvSpPr>
          <p:cNvPr id="27655" name="Footer Placeholder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ltLang="en-US" smtClean="0">
                <a:solidFill>
                  <a:srgbClr val="898989"/>
                </a:solidFill>
                <a:latin typeface="Calibri" pitchFamily="34" charset="0"/>
              </a:rPr>
              <a:t>Módulo 8. Administración NACO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0" y="0"/>
            <a:ext cx="9144000" cy="1417638"/>
          </a:xfrm>
        </p:spPr>
        <p:txBody>
          <a:bodyPr/>
          <a:lstStyle/>
          <a:p>
            <a:pPr eaLnBrk="1" hangingPunct="1"/>
            <a:r>
              <a:rPr lang="es-MX" altLang="en-US" sz="4000" smtClean="0"/>
              <a:t>Lineamentos : </a:t>
            </a:r>
            <a:br>
              <a:rPr lang="es-MX" altLang="en-US" sz="4000" smtClean="0"/>
            </a:br>
            <a:r>
              <a:rPr lang="es-MX" altLang="en-US" sz="4000" smtClean="0"/>
              <a:t>Seguimiento de sus contibuciones</a:t>
            </a:r>
          </a:p>
        </p:txBody>
      </p:sp>
      <p:sp>
        <p:nvSpPr>
          <p:cNvPr id="28675" name="Rectangle 3"/>
          <p:cNvSpPr>
            <a:spLocks noGrp="1" noChangeArrowheads="1"/>
          </p:cNvSpPr>
          <p:nvPr>
            <p:ph type="body" idx="4294967295"/>
          </p:nvPr>
        </p:nvSpPr>
        <p:spPr>
          <a:xfrm>
            <a:off x="381000" y="1600200"/>
            <a:ext cx="8382000" cy="4648200"/>
          </a:xfrm>
        </p:spPr>
        <p:txBody>
          <a:bodyPr/>
          <a:lstStyle/>
          <a:p>
            <a:pPr eaLnBrk="1" hangingPunct="1">
              <a:lnSpc>
                <a:spcPct val="90000"/>
              </a:lnSpc>
            </a:pPr>
            <a:r>
              <a:rPr lang="es-ES" altLang="en-US" smtClean="0"/>
              <a:t>Las estadísticas semestrales se pueden consultar en</a:t>
            </a:r>
            <a:r>
              <a:rPr lang="en-US" altLang="en-US" smtClean="0"/>
              <a:t>:</a:t>
            </a:r>
          </a:p>
          <a:p>
            <a:pPr eaLnBrk="1" hangingPunct="1">
              <a:lnSpc>
                <a:spcPct val="90000"/>
              </a:lnSpc>
              <a:buFontTx/>
              <a:buNone/>
            </a:pPr>
            <a:r>
              <a:rPr lang="en-US" altLang="en-US" smtClean="0"/>
              <a:t>	</a:t>
            </a:r>
            <a:r>
              <a:rPr lang="en-US" altLang="en-US" smtClean="0">
                <a:latin typeface="Arial" charset="0"/>
                <a:hlinkClick r:id="rId3"/>
              </a:rPr>
              <a:t>http://www.loc.gov/aba/pcc/stats.html</a:t>
            </a:r>
            <a:endParaRPr lang="en-US" altLang="en-US" smtClean="0">
              <a:latin typeface="Arial" charset="0"/>
            </a:endParaRPr>
          </a:p>
          <a:p>
            <a:pPr eaLnBrk="1" hangingPunct="1">
              <a:lnSpc>
                <a:spcPct val="90000"/>
              </a:lnSpc>
            </a:pPr>
            <a:endParaRPr lang="en-US" altLang="en-US" smtClean="0"/>
          </a:p>
          <a:p>
            <a:pPr eaLnBrk="1" hangingPunct="1">
              <a:lnSpc>
                <a:spcPct val="90000"/>
              </a:lnSpc>
            </a:pPr>
            <a:r>
              <a:rPr lang="es-ES" altLang="en-US" smtClean="0"/>
              <a:t>Las estadísticas mensuales están ordenadas por nombre de la institución</a:t>
            </a:r>
            <a:r>
              <a:rPr lang="en-US" altLang="en-US" smtClean="0"/>
              <a:t> </a:t>
            </a:r>
          </a:p>
          <a:p>
            <a:pPr eaLnBrk="1" hangingPunct="1">
              <a:lnSpc>
                <a:spcPct val="90000"/>
              </a:lnSpc>
            </a:pPr>
            <a:r>
              <a:rPr lang="es-ES" altLang="en-US" smtClean="0"/>
              <a:t>Los aportes de registros nuevos y modificados se toman en consideración para la cuota anual de cada institución</a:t>
            </a:r>
            <a:endParaRPr lang="en-US" altLang="en-US" smtClean="0"/>
          </a:p>
        </p:txBody>
      </p:sp>
      <p:sp>
        <p:nvSpPr>
          <p:cNvPr id="2" name="Footer Placeholder 1"/>
          <p:cNvSpPr txBox="1">
            <a:spLocks noGrp="1"/>
          </p:cNvSpPr>
          <p:nvPr/>
        </p:nvSpPr>
        <p:spPr>
          <a:xfrm>
            <a:off x="3124200" y="6356350"/>
            <a:ext cx="2895600" cy="365125"/>
          </a:xfrm>
          <a:prstGeom prst="rect">
            <a:avLst/>
          </a:prstGeom>
          <a:noFill/>
        </p:spPr>
        <p:txBody>
          <a:bodyPr anchor="ctr"/>
          <a:lstStyle/>
          <a:p>
            <a:pPr algn="ctr" fontAlgn="auto">
              <a:spcBef>
                <a:spcPts val="0"/>
              </a:spcBef>
              <a:spcAft>
                <a:spcPts val="0"/>
              </a:spcAft>
              <a:defRPr/>
            </a:pPr>
            <a:r>
              <a:rPr lang="en-US" sz="1200">
                <a:solidFill>
                  <a:schemeClr val="tx1">
                    <a:tint val="75000"/>
                  </a:schemeClr>
                </a:solidFill>
                <a:latin typeface="+mn-lt"/>
                <a:cs typeface="+mn-cs"/>
              </a:rPr>
              <a:t>Module 8. NACO Administration</a:t>
            </a:r>
          </a:p>
        </p:txBody>
      </p:sp>
      <p:sp>
        <p:nvSpPr>
          <p:cNvPr id="3" name="Slide Number Placeholder 2"/>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BB2A682D-101D-4056-A872-591AD237EB7F}" type="slidenum">
              <a:rPr lang="en-US" sz="1200">
                <a:solidFill>
                  <a:schemeClr val="tx1">
                    <a:tint val="75000"/>
                  </a:schemeClr>
                </a:solidFill>
                <a:latin typeface="+mn-lt"/>
                <a:cs typeface="+mn-cs"/>
              </a:rPr>
              <a:pPr algn="r" fontAlgn="auto">
                <a:spcBef>
                  <a:spcPts val="0"/>
                </a:spcBef>
                <a:spcAft>
                  <a:spcPts val="0"/>
                </a:spcAft>
                <a:defRPr/>
              </a:pPr>
              <a:t>27</a:t>
            </a:fld>
            <a:endParaRPr lang="en-US" sz="1200">
              <a:solidFill>
                <a:schemeClr val="tx1">
                  <a:tint val="75000"/>
                </a:schemeClr>
              </a:solidFill>
              <a:latin typeface="+mn-lt"/>
              <a:cs typeface="+mn-cs"/>
            </a:endParaRPr>
          </a:p>
        </p:txBody>
      </p:sp>
      <p:sp>
        <p:nvSpPr>
          <p:cNvPr id="6" name="Slide Number Placeholder 5"/>
          <p:cNvSpPr>
            <a:spLocks noGrp="1"/>
          </p:cNvSpPr>
          <p:nvPr>
            <p:ph type="sldNum" sz="quarter" idx="12"/>
          </p:nvPr>
        </p:nvSpPr>
        <p:spPr/>
        <p:txBody>
          <a:bodyPr/>
          <a:lstStyle/>
          <a:p>
            <a:pPr>
              <a:defRPr/>
            </a:pPr>
            <a:fld id="{F9A5C968-A50C-41A4-A8FD-E12831F4C3C1}" type="slidenum">
              <a:rPr lang="en-US" smtClean="0"/>
              <a:pPr>
                <a:defRPr/>
              </a:pPr>
              <a:t>27</a:t>
            </a:fld>
            <a:endParaRPr lang="en-US"/>
          </a:p>
        </p:txBody>
      </p:sp>
      <p:sp>
        <p:nvSpPr>
          <p:cNvPr id="28679" name="Footer Placeholder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MX" altLang="en-US" smtClean="0">
                <a:solidFill>
                  <a:srgbClr val="898989"/>
                </a:solidFill>
                <a:latin typeface="Calibri" pitchFamily="34" charset="0"/>
              </a:rPr>
              <a:t>Módulo 8. Administración NACO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228600"/>
            <a:ext cx="9144000" cy="1417638"/>
          </a:xfrm>
        </p:spPr>
        <p:txBody>
          <a:bodyPr/>
          <a:lstStyle/>
          <a:p>
            <a:pPr eaLnBrk="1" hangingPunct="1"/>
            <a:r>
              <a:rPr lang="es-MX" altLang="en-US" sz="4000" smtClean="0"/>
              <a:t>Lineamentos : </a:t>
            </a:r>
            <a:br>
              <a:rPr lang="es-MX" altLang="en-US" sz="4000" smtClean="0"/>
            </a:br>
            <a:r>
              <a:rPr lang="es-MX" altLang="en-US" sz="4000" smtClean="0"/>
              <a:t>Recursos para capacitación en línea</a:t>
            </a:r>
          </a:p>
        </p:txBody>
      </p:sp>
      <p:sp>
        <p:nvSpPr>
          <p:cNvPr id="29699" name="Rectangle 3"/>
          <p:cNvSpPr>
            <a:spLocks noGrp="1" noChangeArrowheads="1"/>
          </p:cNvSpPr>
          <p:nvPr>
            <p:ph type="body" idx="1"/>
          </p:nvPr>
        </p:nvSpPr>
        <p:spPr>
          <a:xfrm>
            <a:off x="381000" y="1828801"/>
            <a:ext cx="8229600" cy="4267200"/>
          </a:xfrm>
        </p:spPr>
        <p:txBody>
          <a:bodyPr/>
          <a:lstStyle/>
          <a:p>
            <a:pPr eaLnBrk="1" hangingPunct="1"/>
            <a:r>
              <a:rPr lang="es-MX" altLang="en-US" dirty="0" smtClean="0"/>
              <a:t>Materiales para Formación - PCC NACO:</a:t>
            </a:r>
          </a:p>
          <a:p>
            <a:pPr marL="0" indent="0" eaLnBrk="1" fontAlgn="auto" hangingPunct="1">
              <a:spcAft>
                <a:spcPts val="0"/>
              </a:spcAft>
              <a:buFontTx/>
              <a:buNone/>
              <a:defRPr/>
            </a:pPr>
            <a:r>
              <a:rPr lang="en-US" sz="2800" dirty="0">
                <a:latin typeface="Arial" charset="0"/>
                <a:hlinkClick r:id="rId3"/>
              </a:rPr>
              <a:t>http://www.loc.gov/catworkshop/courses/naco-RDA/index.html</a:t>
            </a:r>
            <a:endParaRPr lang="en-US" sz="2800" dirty="0">
              <a:latin typeface="Arial" charset="0"/>
            </a:endParaRPr>
          </a:p>
          <a:p>
            <a:pPr eaLnBrk="1" hangingPunct="1"/>
            <a:endParaRPr lang="es-MX" altLang="en-US" sz="2600" dirty="0" smtClean="0"/>
          </a:p>
          <a:p>
            <a:pPr eaLnBrk="1" hangingPunct="1"/>
            <a:r>
              <a:rPr lang="es-MX" altLang="en-US" dirty="0" smtClean="0"/>
              <a:t>Información general sobre el Programa NACO:</a:t>
            </a:r>
          </a:p>
          <a:p>
            <a:pPr eaLnBrk="1" hangingPunct="1">
              <a:buFontTx/>
              <a:buNone/>
            </a:pPr>
            <a:r>
              <a:rPr lang="es-MX" altLang="en-US" sz="2800" dirty="0" smtClean="0">
                <a:latin typeface="Arial" charset="0"/>
                <a:hlinkClick r:id="rId4"/>
              </a:rPr>
              <a:t>http://www.loc.gov/aba/pcc/naco/</a:t>
            </a:r>
            <a:endParaRPr lang="es-MX" altLang="en-US" sz="2800" dirty="0" smtClean="0">
              <a:latin typeface="Arial" charset="0"/>
            </a:endParaRP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p>
        </p:txBody>
      </p:sp>
      <p:sp>
        <p:nvSpPr>
          <p:cNvPr id="3" name="Slide Number Placeholder 2"/>
          <p:cNvSpPr>
            <a:spLocks noGrp="1"/>
          </p:cNvSpPr>
          <p:nvPr>
            <p:ph type="sldNum" sz="quarter" idx="12"/>
          </p:nvPr>
        </p:nvSpPr>
        <p:spPr/>
        <p:txBody>
          <a:bodyPr/>
          <a:lstStyle/>
          <a:p>
            <a:pPr>
              <a:defRPr/>
            </a:pPr>
            <a:fld id="{C9B8B4F9-849F-410E-A8AB-A9F9872CE9CA}" type="slidenum">
              <a:rPr lang="en-US"/>
              <a:pPr>
                <a:defRPr/>
              </a:pPr>
              <a:t>28</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0" y="0"/>
            <a:ext cx="9144000" cy="1417638"/>
          </a:xfrm>
        </p:spPr>
        <p:txBody>
          <a:bodyPr rtlCol="0">
            <a:normAutofit fontScale="90000"/>
          </a:bodyPr>
          <a:lstStyle/>
          <a:p>
            <a:pPr eaLnBrk="1" fontAlgn="auto" hangingPunct="1">
              <a:spcAft>
                <a:spcPts val="0"/>
              </a:spcAft>
              <a:defRPr/>
            </a:pPr>
            <a:r>
              <a:rPr lang="es-MX" dirty="0" smtClean="0"/>
              <a:t>Lineamentos : </a:t>
            </a:r>
            <a:br>
              <a:rPr lang="es-MX" dirty="0" smtClean="0"/>
            </a:br>
            <a:r>
              <a:rPr lang="es-MX" dirty="0" smtClean="0"/>
              <a:t>Subscríbase a la lista </a:t>
            </a:r>
            <a:r>
              <a:rPr lang="es-MX" dirty="0"/>
              <a:t>"</a:t>
            </a:r>
            <a:r>
              <a:rPr lang="es-MX" dirty="0" err="1" smtClean="0"/>
              <a:t>PCClist</a:t>
            </a:r>
            <a:r>
              <a:rPr lang="es-MX" dirty="0" smtClean="0"/>
              <a:t>"</a:t>
            </a:r>
          </a:p>
        </p:txBody>
      </p:sp>
      <p:sp>
        <p:nvSpPr>
          <p:cNvPr id="30723" name="Rectangle 3"/>
          <p:cNvSpPr>
            <a:spLocks noGrp="1" noChangeArrowheads="1"/>
          </p:cNvSpPr>
          <p:nvPr>
            <p:ph type="body" idx="1"/>
          </p:nvPr>
        </p:nvSpPr>
        <p:spPr/>
        <p:txBody>
          <a:bodyPr/>
          <a:lstStyle/>
          <a:p>
            <a:pPr eaLnBrk="1" hangingPunct="1"/>
            <a:r>
              <a:rPr lang="es-MX" altLang="en-US" smtClean="0"/>
              <a:t>Anuncios, cambios en políticas, discusiones</a:t>
            </a:r>
          </a:p>
          <a:p>
            <a:pPr eaLnBrk="1" hangingPunct="1"/>
            <a:endParaRPr lang="es-MX" altLang="en-US" smtClean="0"/>
          </a:p>
          <a:p>
            <a:pPr eaLnBrk="1" hangingPunct="1"/>
            <a:r>
              <a:rPr lang="es-MX" altLang="en-US" smtClean="0"/>
              <a:t>Lista limitada a miembros del PCC</a:t>
            </a:r>
          </a:p>
          <a:p>
            <a:pPr eaLnBrk="1" hangingPunct="1"/>
            <a:endParaRPr lang="es-MX" altLang="en-US" smtClean="0"/>
          </a:p>
          <a:p>
            <a:pPr eaLnBrk="1" hangingPunct="1"/>
            <a:r>
              <a:rPr lang="es-MX" altLang="en-US" smtClean="0"/>
              <a:t>Envíe un mensaje a Coop para suscribirse a  la lista PCClist: </a:t>
            </a:r>
            <a:r>
              <a:rPr lang="es-MX" altLang="en-US" smtClean="0">
                <a:hlinkClick r:id="rId3"/>
              </a:rPr>
              <a:t>coop@loc.gov</a:t>
            </a:r>
            <a:r>
              <a:rPr lang="es-MX" altLang="en-US" smtClean="0"/>
              <a:t>  </a:t>
            </a:r>
          </a:p>
          <a:p>
            <a:pPr eaLnBrk="1" hangingPunct="1">
              <a:buFontTx/>
              <a:buNone/>
            </a:pPr>
            <a:r>
              <a:rPr lang="en-US" altLang="en-US" smtClean="0"/>
              <a:t>		</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E55588E2-EFD5-40B8-A79F-82C350F1C457}" type="slidenum">
              <a:rPr lang="en-US"/>
              <a:pPr>
                <a:defRPr/>
              </a:pPr>
              <a:t>29</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277813"/>
            <a:ext cx="9144000" cy="1322387"/>
          </a:xfrm>
        </p:spPr>
        <p:txBody>
          <a:bodyPr/>
          <a:lstStyle/>
          <a:p>
            <a:pPr eaLnBrk="1" hangingPunct="1"/>
            <a:r>
              <a:rPr lang="es-MX" altLang="en-US" sz="4000" smtClean="0"/>
              <a:t>Lineamentos : </a:t>
            </a:r>
            <a:br>
              <a:rPr lang="es-MX" altLang="en-US" sz="4000" smtClean="0"/>
            </a:br>
            <a:r>
              <a:rPr lang="es-MX" altLang="en-US" sz="4000" smtClean="0"/>
              <a:t>Paginas Web del PCC</a:t>
            </a:r>
          </a:p>
        </p:txBody>
      </p:sp>
      <p:sp>
        <p:nvSpPr>
          <p:cNvPr id="31747" name="Rectangle 3"/>
          <p:cNvSpPr>
            <a:spLocks noGrp="1" noChangeArrowheads="1"/>
          </p:cNvSpPr>
          <p:nvPr>
            <p:ph type="body" idx="1"/>
          </p:nvPr>
        </p:nvSpPr>
        <p:spPr>
          <a:xfrm>
            <a:off x="609600" y="1676400"/>
            <a:ext cx="8229600" cy="4530725"/>
          </a:xfrm>
        </p:spPr>
        <p:txBody>
          <a:bodyPr/>
          <a:lstStyle/>
          <a:p>
            <a:pPr eaLnBrk="1" hangingPunct="1"/>
            <a:r>
              <a:rPr lang="es-MX" altLang="en-US" smtClean="0"/>
              <a:t>Gobierno y programas del PCC</a:t>
            </a:r>
          </a:p>
          <a:p>
            <a:pPr eaLnBrk="1" hangingPunct="1"/>
            <a:r>
              <a:rPr lang="es-MX" altLang="en-US" smtClean="0"/>
              <a:t>Calendario</a:t>
            </a:r>
          </a:p>
          <a:p>
            <a:pPr eaLnBrk="1" hangingPunct="1"/>
            <a:r>
              <a:rPr lang="es-MX" altLang="en-US" smtClean="0"/>
              <a:t>Anuncios, archivos, estadísticas</a:t>
            </a:r>
          </a:p>
          <a:p>
            <a:pPr eaLnBrk="1" hangingPunct="1"/>
            <a:r>
              <a:rPr lang="es-MX" altLang="en-US" smtClean="0"/>
              <a:t>Documentación, FAQs (preguntas frecuentes) y otros enlaces</a:t>
            </a:r>
          </a:p>
          <a:p>
            <a:pPr eaLnBrk="1" hangingPunct="1"/>
            <a:endParaRPr lang="en-US" altLang="en-US" smtClean="0"/>
          </a:p>
          <a:p>
            <a:pPr eaLnBrk="1" hangingPunct="1">
              <a:buFontTx/>
              <a:buNone/>
            </a:pPr>
            <a:r>
              <a:rPr lang="en-US" altLang="en-US" sz="3600" smtClean="0"/>
              <a:t>	</a:t>
            </a:r>
            <a:r>
              <a:rPr lang="en-US" altLang="en-US" sz="3600" smtClean="0">
                <a:hlinkClick r:id="rId3"/>
              </a:rPr>
              <a:t>http://www.loc.gov/aba/pcc/</a:t>
            </a:r>
            <a:endParaRPr lang="en-US" altLang="en-US" smtClean="0"/>
          </a:p>
          <a:p>
            <a:pPr eaLnBrk="1" hangingPunct="1"/>
            <a:endParaRPr lang="en-US" altLang="en-US" smtClean="0"/>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endParaRPr lang="en-US" dirty="0">
              <a:solidFill>
                <a:schemeClr val="tx1">
                  <a:tint val="75000"/>
                </a:schemeClr>
              </a:solidFill>
              <a:latin typeface="+mn-lt"/>
              <a:cs typeface="+mn-cs"/>
            </a:endParaRPr>
          </a:p>
        </p:txBody>
      </p:sp>
      <p:sp>
        <p:nvSpPr>
          <p:cNvPr id="3" name="Slide Number Placeholder 2"/>
          <p:cNvSpPr>
            <a:spLocks noGrp="1"/>
          </p:cNvSpPr>
          <p:nvPr>
            <p:ph type="sldNum" sz="quarter" idx="12"/>
          </p:nvPr>
        </p:nvSpPr>
        <p:spPr/>
        <p:txBody>
          <a:bodyPr/>
          <a:lstStyle/>
          <a:p>
            <a:pPr>
              <a:defRPr/>
            </a:pPr>
            <a:fld id="{5B0BD89B-BAC3-435D-A719-2AF2794184FA}" type="slidenum">
              <a:rPr lang="en-US"/>
              <a:pPr>
                <a:defRPr/>
              </a:pPr>
              <a:t>30</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447800"/>
          </a:xfrm>
        </p:spPr>
        <p:txBody>
          <a:bodyPr/>
          <a:lstStyle/>
          <a:p>
            <a:pPr eaLnBrk="1" hangingPunct="1"/>
            <a:r>
              <a:rPr lang="es-MX" altLang="en-US" smtClean="0"/>
              <a:t>Lineamentos : </a:t>
            </a:r>
            <a:br>
              <a:rPr lang="es-MX" altLang="en-US" smtClean="0"/>
            </a:br>
            <a:r>
              <a:rPr lang="es-MX" altLang="en-US" smtClean="0"/>
              <a:t>Socios del PCC en ALA</a:t>
            </a:r>
          </a:p>
        </p:txBody>
      </p:sp>
      <p:sp>
        <p:nvSpPr>
          <p:cNvPr id="32771" name="Rectangle 3"/>
          <p:cNvSpPr>
            <a:spLocks noGrp="1" noChangeArrowheads="1"/>
          </p:cNvSpPr>
          <p:nvPr>
            <p:ph type="body" idx="1"/>
          </p:nvPr>
        </p:nvSpPr>
        <p:spPr>
          <a:xfrm>
            <a:off x="762000" y="1905000"/>
            <a:ext cx="8229600" cy="4225925"/>
          </a:xfrm>
        </p:spPr>
        <p:txBody>
          <a:bodyPr/>
          <a:lstStyle/>
          <a:p>
            <a:pPr eaLnBrk="1" hangingPunct="1">
              <a:defRPr/>
            </a:pPr>
            <a:r>
              <a:rPr lang="es-MX" dirty="0" smtClean="0"/>
              <a:t>Reunión de los participantes</a:t>
            </a:r>
          </a:p>
          <a:p>
            <a:pPr lvl="1" eaLnBrk="1" hangingPunct="1">
              <a:defRPr/>
            </a:pPr>
            <a:r>
              <a:rPr lang="es-MX" dirty="0" smtClean="0"/>
              <a:t>Reuniones de participantes del </a:t>
            </a:r>
            <a:r>
              <a:rPr lang="es-MX" dirty="0" err="1" smtClean="0"/>
              <a:t>PCC</a:t>
            </a:r>
            <a:endParaRPr lang="es-MX" dirty="0" smtClean="0"/>
          </a:p>
          <a:p>
            <a:pPr lvl="1" eaLnBrk="1" hangingPunct="1">
              <a:defRPr/>
            </a:pPr>
            <a:r>
              <a:rPr lang="es-MX" dirty="0" smtClean="0"/>
              <a:t>Reuniones libres </a:t>
            </a:r>
            <a:r>
              <a:rPr lang="es-MX" dirty="0" err="1" smtClean="0"/>
              <a:t>BIBCO</a:t>
            </a:r>
            <a:r>
              <a:rPr lang="es-MX" dirty="0" smtClean="0"/>
              <a:t>/</a:t>
            </a:r>
            <a:r>
              <a:rPr lang="es-MX" dirty="0" err="1" smtClean="0"/>
              <a:t>CONSER</a:t>
            </a:r>
            <a:endParaRPr lang="es-MX" dirty="0" smtClean="0"/>
          </a:p>
          <a:p>
            <a:pPr marL="0" indent="0" eaLnBrk="1" hangingPunct="1">
              <a:buFont typeface="Arial" charset="0"/>
              <a:buNone/>
              <a:defRPr/>
            </a:pPr>
            <a:endParaRPr lang="es-MX" sz="1800" dirty="0" smtClean="0"/>
          </a:p>
          <a:p>
            <a:pPr eaLnBrk="1" hangingPunct="1">
              <a:defRPr/>
            </a:pPr>
            <a:r>
              <a:rPr lang="es-MX" dirty="0" smtClean="0"/>
              <a:t>Talleres disponibles</a:t>
            </a:r>
          </a:p>
          <a:p>
            <a:pPr marL="0" indent="0" eaLnBrk="1" hangingPunct="1">
              <a:buFont typeface="Arial" charset="0"/>
              <a:buNone/>
              <a:defRPr/>
            </a:pPr>
            <a:endParaRPr lang="es-MX" sz="1800" dirty="0" smtClean="0"/>
          </a:p>
          <a:p>
            <a:pPr eaLnBrk="1" hangingPunct="1">
              <a:defRPr/>
            </a:pPr>
            <a:r>
              <a:rPr lang="es-MX" dirty="0" smtClean="0"/>
              <a:t>Agendas y resúmenes disponibles en el sitio Web el </a:t>
            </a:r>
            <a:r>
              <a:rPr lang="es-MX" dirty="0" err="1" smtClean="0"/>
              <a:t>PCC</a:t>
            </a:r>
            <a:r>
              <a:rPr lang="es-MX" dirty="0" smtClean="0"/>
              <a:t> </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p>
        </p:txBody>
      </p:sp>
      <p:sp>
        <p:nvSpPr>
          <p:cNvPr id="3" name="Slide Number Placeholder 2"/>
          <p:cNvSpPr>
            <a:spLocks noGrp="1"/>
          </p:cNvSpPr>
          <p:nvPr>
            <p:ph type="sldNum" sz="quarter" idx="12"/>
          </p:nvPr>
        </p:nvSpPr>
        <p:spPr/>
        <p:txBody>
          <a:bodyPr/>
          <a:lstStyle/>
          <a:p>
            <a:pPr>
              <a:defRPr/>
            </a:pPr>
            <a:fld id="{5AD12178-C3FE-465D-82F3-BBEDEBBA71F4}" type="slidenum">
              <a:rPr lang="en-US"/>
              <a:pPr>
                <a:defRPr/>
              </a:pPr>
              <a:t>31</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8100"/>
            <a:ext cx="8229600" cy="1143000"/>
          </a:xfrm>
        </p:spPr>
        <p:txBody>
          <a:bodyPr/>
          <a:lstStyle/>
          <a:p>
            <a:pPr eaLnBrk="1" hangingPunct="1"/>
            <a:r>
              <a:rPr lang="es-MX" altLang="en-US" sz="3600" smtClean="0"/>
              <a:t>Lineamentos : Otros Talleres </a:t>
            </a:r>
          </a:p>
        </p:txBody>
      </p:sp>
      <p:sp>
        <p:nvSpPr>
          <p:cNvPr id="33795" name="Rectangle 3"/>
          <p:cNvSpPr>
            <a:spLocks noGrp="1" noChangeArrowheads="1"/>
          </p:cNvSpPr>
          <p:nvPr>
            <p:ph type="body" idx="1"/>
          </p:nvPr>
        </p:nvSpPr>
        <p:spPr>
          <a:xfrm>
            <a:off x="381000" y="1371600"/>
            <a:ext cx="8229600" cy="4225925"/>
          </a:xfrm>
        </p:spPr>
        <p:txBody>
          <a:bodyPr/>
          <a:lstStyle/>
          <a:p>
            <a:pPr eaLnBrk="1" hangingPunct="1">
              <a:lnSpc>
                <a:spcPct val="70000"/>
              </a:lnSpc>
            </a:pPr>
            <a:r>
              <a:rPr lang="es-MX" altLang="en-US" sz="3000" smtClean="0"/>
              <a:t>Taller sobre Series </a:t>
            </a:r>
          </a:p>
          <a:p>
            <a:pPr eaLnBrk="1" hangingPunct="1">
              <a:lnSpc>
                <a:spcPct val="70000"/>
              </a:lnSpc>
            </a:pPr>
            <a:endParaRPr lang="es-MX" altLang="en-US" sz="3000" smtClean="0"/>
          </a:p>
          <a:p>
            <a:pPr eaLnBrk="1" hangingPunct="1">
              <a:lnSpc>
                <a:spcPct val="70000"/>
              </a:lnSpc>
            </a:pPr>
            <a:r>
              <a:rPr lang="es-MX" altLang="en-US" sz="3000" smtClean="0"/>
              <a:t>Talleres SACO </a:t>
            </a:r>
          </a:p>
          <a:p>
            <a:pPr eaLnBrk="1" hangingPunct="1">
              <a:lnSpc>
                <a:spcPct val="70000"/>
              </a:lnSpc>
            </a:pPr>
            <a:endParaRPr lang="es-MX" altLang="en-US" sz="3000" smtClean="0"/>
          </a:p>
          <a:p>
            <a:pPr eaLnBrk="1" hangingPunct="1">
              <a:lnSpc>
                <a:spcPct val="70000"/>
              </a:lnSpc>
            </a:pPr>
            <a:r>
              <a:rPr lang="es-MX" altLang="en-US" sz="3000" smtClean="0"/>
              <a:t>Capacitación BIBCO en su institución</a:t>
            </a:r>
          </a:p>
          <a:p>
            <a:pPr eaLnBrk="1" hangingPunct="1">
              <a:lnSpc>
                <a:spcPct val="70000"/>
              </a:lnSpc>
            </a:pPr>
            <a:endParaRPr lang="es-MX" altLang="en-US" sz="3000" smtClean="0"/>
          </a:p>
          <a:p>
            <a:pPr eaLnBrk="1" hangingPunct="1">
              <a:lnSpc>
                <a:spcPct val="70000"/>
              </a:lnSpc>
            </a:pPr>
            <a:r>
              <a:rPr lang="es-MX" altLang="en-US" sz="3000" smtClean="0"/>
              <a:t>Capacitación CONSER en su institución</a:t>
            </a:r>
          </a:p>
          <a:p>
            <a:pPr eaLnBrk="1" hangingPunct="1">
              <a:lnSpc>
                <a:spcPct val="70000"/>
              </a:lnSpc>
            </a:pPr>
            <a:endParaRPr lang="es-MX" altLang="en-US" sz="3000" smtClean="0"/>
          </a:p>
          <a:p>
            <a:pPr eaLnBrk="1" hangingPunct="1">
              <a:lnSpc>
                <a:spcPct val="85000"/>
              </a:lnSpc>
            </a:pPr>
            <a:r>
              <a:rPr lang="es-MX" altLang="en-US" sz="3000" smtClean="0"/>
              <a:t>Capacitación de los Capacitadores NACO/BIBCO/Series </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p>
        </p:txBody>
      </p:sp>
      <p:sp>
        <p:nvSpPr>
          <p:cNvPr id="3" name="Slide Number Placeholder 2"/>
          <p:cNvSpPr>
            <a:spLocks noGrp="1"/>
          </p:cNvSpPr>
          <p:nvPr>
            <p:ph type="sldNum" sz="quarter" idx="12"/>
          </p:nvPr>
        </p:nvSpPr>
        <p:spPr/>
        <p:txBody>
          <a:bodyPr/>
          <a:lstStyle/>
          <a:p>
            <a:pPr>
              <a:defRPr/>
            </a:pPr>
            <a:fld id="{720C3909-CA30-4538-8303-70866DC2F771}" type="slidenum">
              <a:rPr lang="en-US"/>
              <a:pPr>
                <a:defRPr/>
              </a:pPr>
              <a:t>32</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s-MX" altLang="en-US" smtClean="0"/>
              <a:t>Evaluaciones </a:t>
            </a:r>
          </a:p>
        </p:txBody>
      </p:sp>
      <p:sp>
        <p:nvSpPr>
          <p:cNvPr id="34819" name="Rectangle 3"/>
          <p:cNvSpPr>
            <a:spLocks noGrp="1" noChangeArrowheads="1"/>
          </p:cNvSpPr>
          <p:nvPr>
            <p:ph type="body" idx="1"/>
          </p:nvPr>
        </p:nvSpPr>
        <p:spPr>
          <a:xfrm>
            <a:off x="457200" y="1676400"/>
            <a:ext cx="8229600" cy="3921125"/>
          </a:xfrm>
        </p:spPr>
        <p:txBody>
          <a:bodyPr/>
          <a:lstStyle/>
          <a:p>
            <a:pPr eaLnBrk="1" hangingPunct="1">
              <a:buFontTx/>
              <a:buNone/>
            </a:pPr>
            <a:r>
              <a:rPr lang="es-MX" altLang="en-US" smtClean="0"/>
              <a:t>Formulario de evaluación en línea</a:t>
            </a:r>
          </a:p>
          <a:p>
            <a:pPr eaLnBrk="1" hangingPunct="1">
              <a:buFontTx/>
              <a:buNone/>
            </a:pPr>
            <a:r>
              <a:rPr lang="es-MX" altLang="en-US" smtClean="0">
                <a:hlinkClick r:id="rId3"/>
              </a:rPr>
              <a:t>https://www.surveymonkey.com/s/7VWG372</a:t>
            </a:r>
            <a:endParaRPr lang="es-MX" altLang="en-US" smtClean="0"/>
          </a:p>
          <a:p>
            <a:pPr eaLnBrk="1" hangingPunct="1">
              <a:buFontTx/>
              <a:buNone/>
            </a:pPr>
            <a:endParaRPr lang="es-MX" altLang="en-US" smtClean="0"/>
          </a:p>
          <a:p>
            <a:pPr eaLnBrk="1" hangingPunct="1">
              <a:buFontTx/>
              <a:buNone/>
            </a:pPr>
            <a:r>
              <a:rPr lang="es-MX" altLang="en-US" smtClean="0"/>
              <a:t>Por favor: hágalo hoy!</a:t>
            </a:r>
          </a:p>
        </p:txBody>
      </p:sp>
      <p:sp>
        <p:nvSpPr>
          <p:cNvPr id="34820" name="Text Box 4"/>
          <p:cNvSpPr txBox="1">
            <a:spLocks noChangeArrowheads="1"/>
          </p:cNvSpPr>
          <p:nvPr/>
        </p:nvSpPr>
        <p:spPr bwMode="auto">
          <a:xfrm flipV="1">
            <a:off x="1066800" y="5029200"/>
            <a:ext cx="55022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a:latin typeface="Bradley Hand ITC" pitchFamily="66" charset="0"/>
              <a:cs typeface="Tahoma" pitchFamily="34" charset="0"/>
            </a:endParaRP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p>
        </p:txBody>
      </p:sp>
      <p:sp>
        <p:nvSpPr>
          <p:cNvPr id="3" name="Slide Number Placeholder 2"/>
          <p:cNvSpPr>
            <a:spLocks noGrp="1"/>
          </p:cNvSpPr>
          <p:nvPr>
            <p:ph type="sldNum" sz="quarter" idx="12"/>
          </p:nvPr>
        </p:nvSpPr>
        <p:spPr/>
        <p:txBody>
          <a:bodyPr/>
          <a:lstStyle/>
          <a:p>
            <a:pPr>
              <a:defRPr/>
            </a:pPr>
            <a:fld id="{8D4E0D4B-C8FA-4CA3-9843-244CD34B25BB}" type="slidenum">
              <a:rPr lang="en-US"/>
              <a:pPr>
                <a:defRPr/>
              </a:pPr>
              <a:t>33</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s-ES" dirty="0" smtClean="0"/>
              <a:t>¡Que el camino sea claro ... y el futuro brillante!</a:t>
            </a:r>
            <a:endParaRPr lang="en-US" dirty="0" smtClean="0"/>
          </a:p>
        </p:txBody>
      </p:sp>
      <p:pic>
        <p:nvPicPr>
          <p:cNvPr id="35843" name="Picture 4" descr="BD07270_"/>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57200" y="1828800"/>
            <a:ext cx="8153400" cy="4114800"/>
          </a:xfrm>
        </p:spPr>
      </p:pic>
      <p:sp>
        <p:nvSpPr>
          <p:cNvPr id="35844" name="Text Box 5"/>
          <p:cNvSpPr txBox="1">
            <a:spLocks noChangeArrowheads="1"/>
          </p:cNvSpPr>
          <p:nvPr/>
        </p:nvSpPr>
        <p:spPr bwMode="auto">
          <a:xfrm>
            <a:off x="3962400" y="35052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sz="2400" b="1">
                <a:cs typeface="Tahoma" pitchFamily="34" charset="0"/>
              </a:rPr>
              <a:t>“RANs”</a:t>
            </a:r>
          </a:p>
        </p:txBody>
      </p:sp>
      <p:sp>
        <p:nvSpPr>
          <p:cNvPr id="2" name="Footer Placeholder 1"/>
          <p:cNvSpPr>
            <a:spLocks noGrp="1"/>
          </p:cNvSpPr>
          <p:nvPr>
            <p:ph type="ftr" sz="quarter" idx="11"/>
          </p:nvPr>
        </p:nvSpPr>
        <p:spPr/>
        <p:txBody>
          <a:bodyPr rtlCol="0"/>
          <a:lstStyle/>
          <a:p>
            <a:pPr fontAlgn="auto">
              <a:spcBef>
                <a:spcPts val="0"/>
              </a:spcBef>
              <a:spcAft>
                <a:spcPts val="0"/>
              </a:spcAft>
              <a:defRPr/>
            </a:pPr>
            <a:r>
              <a:rPr lang="en-US">
                <a:solidFill>
                  <a:schemeClr val="tx1">
                    <a:tint val="75000"/>
                  </a:schemeClr>
                </a:solidFill>
                <a:latin typeface="+mn-lt"/>
                <a:cs typeface="+mn-cs"/>
              </a:rPr>
              <a:t>Módulo 8. Administración NACO</a:t>
            </a:r>
          </a:p>
        </p:txBody>
      </p:sp>
      <p:sp>
        <p:nvSpPr>
          <p:cNvPr id="3" name="Slide Number Placeholder 2"/>
          <p:cNvSpPr>
            <a:spLocks noGrp="1"/>
          </p:cNvSpPr>
          <p:nvPr>
            <p:ph type="sldNum" sz="quarter" idx="12"/>
          </p:nvPr>
        </p:nvSpPr>
        <p:spPr/>
        <p:txBody>
          <a:bodyPr/>
          <a:lstStyle/>
          <a:p>
            <a:pPr>
              <a:defRPr/>
            </a:pPr>
            <a:fld id="{F5E5B62C-AED4-4080-AF4F-830BCEB2B83D}" type="slidenum">
              <a:rPr lang="en-US"/>
              <a:pPr>
                <a:defRPr/>
              </a:pPr>
              <a:t>34</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2302</TotalTime>
  <Words>3277</Words>
  <Application>Microsoft Office PowerPoint</Application>
  <PresentationFormat>On-screen Show (4:3)</PresentationFormat>
  <Paragraphs>347</Paragraphs>
  <Slides>34</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Bradley Hand ITC</vt:lpstr>
      <vt:lpstr>Calibri</vt:lpstr>
      <vt:lpstr>Tahoma</vt:lpstr>
      <vt:lpstr>Office Theme</vt:lpstr>
      <vt:lpstr>Administración NACO</vt:lpstr>
      <vt:lpstr>¿Preguntas?</vt:lpstr>
      <vt:lpstr>Lineamientos: Información proporcionada </vt:lpstr>
      <vt:lpstr>Lineamientos:   Período de Revisión</vt:lpstr>
      <vt:lpstr>Lineamientos :  Proceso de Revisión en "Connexion" </vt:lpstr>
      <vt:lpstr>Proceso de Revisión en Connexion:  Para someter a revisión: haga clic en el menú "Action" y elija “Submit for review”</vt:lpstr>
      <vt:lpstr>Proceso de Revisión en "Connexion":   Para someter a revisión : ingrese el símbolo OCLC del revisor</vt:lpstr>
      <vt:lpstr>Lineamentos : Fuentes de Ayudas en Connexion  para Registros de Autoridades</vt:lpstr>
      <vt:lpstr>Lineamientos :  Proceso de Revisión en "SkyRiver"</vt:lpstr>
      <vt:lpstr>Lineamientos :  Proceso de Revisión en "SkyRiver"</vt:lpstr>
      <vt:lpstr>Proceso de Revisión en SkyRiver:   El revisor elije en el menú Edit: "Set NACO Status"</vt:lpstr>
      <vt:lpstr>Proceso de Aportación en SkyRiver:  El Revisor sube los registros con la opción For Submission </vt:lpstr>
      <vt:lpstr>Lineamentos : Fuentes de Ayudas en SkyRiver para Registros de Autoridad</vt:lpstr>
      <vt:lpstr>Lineamentos :  Flujo de trabajo para la Revisión de RANs</vt:lpstr>
      <vt:lpstr>Lineamentos :  RANS con Escrituras No-Latinas </vt:lpstr>
      <vt:lpstr>Lineamentos :  Metas de la Revisión</vt:lpstr>
      <vt:lpstr>Lineamentos :  Después de la Independencia </vt:lpstr>
      <vt:lpstr>Lineamentos : Después de la Independencia Reporte de Duplicados y BFM</vt:lpstr>
      <vt:lpstr>Lineamentos : Después de la Independencia  Duplicidad sin notificación     </vt:lpstr>
      <vt:lpstr> Lineamentos : Después de la Independencia  Duplicados elegibles para notificación</vt:lpstr>
      <vt:lpstr> Lineamentos : Después de la Independencia  Informes sobre Duplicidad/BFM</vt:lpstr>
      <vt:lpstr>Lineamentos : Después de la Independencia  Informes sobre Duplicidad/BFM</vt:lpstr>
      <vt:lpstr>Lineamentos : Duplicados / BFM Notificación durante el Periodo de Revisión</vt:lpstr>
      <vt:lpstr>Lineamentos :  Mantenga sus contribuciones al día </vt:lpstr>
      <vt:lpstr>Lineamentos :  Sólo un Contacto de NACO</vt:lpstr>
      <vt:lpstr>Lineamentos :  Manténgase en contacto </vt:lpstr>
      <vt:lpstr>Lineamentos :  Seguimiento de sus contibuciones</vt:lpstr>
      <vt:lpstr>Lineamentos :  Recursos para capacitación en línea</vt:lpstr>
      <vt:lpstr>Lineamentos :  Subscríbase a la lista "PCClist"</vt:lpstr>
      <vt:lpstr>Lineamentos :  Paginas Web del PCC</vt:lpstr>
      <vt:lpstr>Lineamentos :  Socios del PCC en ALA</vt:lpstr>
      <vt:lpstr>Lineamentos : Otros Talleres </vt:lpstr>
      <vt:lpstr>Evaluaciones </vt:lpstr>
      <vt:lpstr>¡Que el camino sea claro ... y el futuro brillante!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Gao, Fang H.</dc:creator>
  <cp:lastModifiedBy>John Wright</cp:lastModifiedBy>
  <cp:revision>151</cp:revision>
  <dcterms:created xsi:type="dcterms:W3CDTF">2013-05-06T20:07:09Z</dcterms:created>
  <dcterms:modified xsi:type="dcterms:W3CDTF">2017-12-06T23:59:32Z</dcterms:modified>
</cp:coreProperties>
</file>